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9" r:id="rId1"/>
    <p:sldMasterId id="2147483807" r:id="rId2"/>
  </p:sldMasterIdLst>
  <p:notesMasterIdLst>
    <p:notesMasterId r:id="rId48"/>
  </p:notesMasterIdLst>
  <p:handoutMasterIdLst>
    <p:handoutMasterId r:id="rId49"/>
  </p:handoutMasterIdLst>
  <p:sldIdLst>
    <p:sldId id="581" r:id="rId3"/>
    <p:sldId id="1084" r:id="rId4"/>
    <p:sldId id="1087" r:id="rId5"/>
    <p:sldId id="947" r:id="rId6"/>
    <p:sldId id="997" r:id="rId7"/>
    <p:sldId id="998" r:id="rId8"/>
    <p:sldId id="999" r:id="rId9"/>
    <p:sldId id="1000" r:id="rId10"/>
    <p:sldId id="1227" r:id="rId11"/>
    <p:sldId id="1005" r:id="rId12"/>
    <p:sldId id="1006" r:id="rId13"/>
    <p:sldId id="1088" r:id="rId14"/>
    <p:sldId id="1090" r:id="rId15"/>
    <p:sldId id="1089" r:id="rId16"/>
    <p:sldId id="1007" r:id="rId17"/>
    <p:sldId id="1008" r:id="rId18"/>
    <p:sldId id="1009" r:id="rId19"/>
    <p:sldId id="1010" r:id="rId20"/>
    <p:sldId id="1011" r:id="rId21"/>
    <p:sldId id="1012" r:id="rId22"/>
    <p:sldId id="1013" r:id="rId23"/>
    <p:sldId id="1014" r:id="rId24"/>
    <p:sldId id="1015" r:id="rId25"/>
    <p:sldId id="1016" r:id="rId26"/>
    <p:sldId id="1017" r:id="rId27"/>
    <p:sldId id="1018" r:id="rId28"/>
    <p:sldId id="1019" r:id="rId29"/>
    <p:sldId id="1020" r:id="rId30"/>
    <p:sldId id="1021" r:id="rId31"/>
    <p:sldId id="1022" r:id="rId32"/>
    <p:sldId id="1023" r:id="rId33"/>
    <p:sldId id="1245" r:id="rId34"/>
    <p:sldId id="1024" r:id="rId35"/>
    <p:sldId id="1025" r:id="rId36"/>
    <p:sldId id="1026" r:id="rId37"/>
    <p:sldId id="1027" r:id="rId38"/>
    <p:sldId id="1028" r:id="rId39"/>
    <p:sldId id="1029" r:id="rId40"/>
    <p:sldId id="1030" r:id="rId41"/>
    <p:sldId id="1031" r:id="rId42"/>
    <p:sldId id="1100" r:id="rId43"/>
    <p:sldId id="1222" r:id="rId44"/>
    <p:sldId id="1224" r:id="rId45"/>
    <p:sldId id="1244" r:id="rId46"/>
    <p:sldId id="1228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2E5597"/>
    <a:srgbClr val="FF9300"/>
    <a:srgbClr val="C65910"/>
    <a:srgbClr val="405688"/>
    <a:srgbClr val="44669E"/>
    <a:srgbClr val="70AF83"/>
    <a:srgbClr val="1482AC"/>
    <a:srgbClr val="1382A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1890" autoAdjust="0"/>
  </p:normalViewPr>
  <p:slideViewPr>
    <p:cSldViewPr snapToGrid="0" snapToObjects="1">
      <p:cViewPr varScale="1">
        <p:scale>
          <a:sx n="63" d="100"/>
          <a:sy n="63" d="100"/>
        </p:scale>
        <p:origin x="35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502"/>
    </p:cViewPr>
  </p:sorterViewPr>
  <p:notesViewPr>
    <p:cSldViewPr snapToGrid="0" snapToObjects="1">
      <p:cViewPr varScale="1">
        <p:scale>
          <a:sx n="53" d="100"/>
          <a:sy n="53" d="100"/>
        </p:scale>
        <p:origin x="2088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4436-28EB-A74B-85E2-B6EFC2D7E9EC}" type="datetimeFigureOut">
              <a:rPr kumimoji="1" lang="zh-CN" altLang="en-US" smtClean="0"/>
              <a:t>2023-4-6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3DCDF-6C60-074A-883C-960858870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95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0C50-8EF3-5C4E-B842-6490E7ABF1D8}" type="datetimeFigureOut">
              <a:rPr kumimoji="1" lang="zh-CN" altLang="en-US" smtClean="0"/>
              <a:t>2023-4-6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C3C88-4BEA-2C45-A48C-70C817FF0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916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21C6EE5A-1619-4F66-B0B4-AFB009C31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FBB5A2-858D-481E-B054-03A193770190}" type="slidenum">
              <a:rPr lang="zh-CN" altLang="en-US" smtClean="0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71D9BC0-15D9-4A20-B5CC-0F3108D66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B32891DF-D4D3-4CE0-A2BE-E1DCF0191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54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87EFABD-20C0-4BCE-A5FA-4007C63E8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37A0576-3D8A-4782-9293-80637BD75B1B}" type="slidenum">
              <a:rPr lang="zh-CN" altLang="en-US" smtClean="0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DCB3326-CCA1-4D87-8B6F-BA46AE1ABA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D555559-7C41-4273-AF3D-D8C085B51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68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596227C-3756-4754-A41A-398924234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99CC839-6B66-414E-BDB9-A7D7458D3CCA}" type="slidenum">
              <a:rPr lang="zh-CN" altLang="en-US" smtClean="0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9E4A85E-8829-4FC2-8E13-28DAEBD59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F6AE348A-5197-456E-8D97-517E78746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8441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20DA892-8205-40FD-9E17-FA36B4265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BBA3F84-DD35-4C70-A80A-6351B42304DE}" type="slidenum">
              <a:rPr lang="zh-CN" altLang="en-US" smtClean="0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F6E34A8-5BA4-4A04-877D-34845529D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9AB7EAE-153C-4FEA-9A93-081D4B04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61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9993E2D-4F88-4C23-8426-A01B174D5C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199A5B-8F0D-4A0B-999F-1DF191D682B2}" type="slidenum">
              <a:rPr lang="zh-CN" altLang="en-US" smtClean="0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6F3F1533-A87C-4951-85FC-CEC5A112D5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2AD5733-70C4-45CA-86A0-E27839AD7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827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C05A2C0-12DB-4682-B0F3-E19DDD9396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C3C72F-0C7A-421A-8AF7-072E90DF0444}" type="slidenum">
              <a:rPr lang="zh-CN" altLang="en-US" smtClean="0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D09261B-4447-4B12-846C-FC7054EDC4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6BA676CE-155E-4B96-9F73-BA3BB3A7F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11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C3C88-4BEA-2C45-A48C-70C817FF0F8C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E77E64F7-2F2F-4B0C-AE54-75CCE0D4E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7D9768-F403-4C50-BD39-04A421864E0A}" type="slidenum">
              <a:rPr lang="en-US" altLang="zh-CN" sz="1100" smtClean="0"/>
              <a:pPr>
                <a:spcBef>
                  <a:spcPct val="0"/>
                </a:spcBef>
              </a:pPr>
              <a:t>42</a:t>
            </a:fld>
            <a:endParaRPr lang="en-US" altLang="zh-CN" sz="11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753871E-7737-49DB-8F94-EB72F36604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0DFEE29-61A6-47A9-B4D9-CB73C2904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537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4018D669-A12A-460C-9F84-1A7EDB3641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33BCA206-B7FF-4F84-983E-20B85C3A6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每个数据对象的一个属性值被映射到一个着色的像素，表示该对象的类标号；</a:t>
            </a:r>
            <a:endParaRPr lang="en-US" altLang="zh-CN"/>
          </a:p>
          <a:p>
            <a:r>
              <a:rPr lang="zh-CN" altLang="en-US"/>
              <a:t>每个扇区代表一个属性；</a:t>
            </a:r>
            <a:endParaRPr lang="en-US" altLang="zh-CN"/>
          </a:p>
          <a:p>
            <a:r>
              <a:rPr lang="zh-CN" altLang="en-US"/>
              <a:t>数据交互窗口：所有考察数据的各个扇形</a:t>
            </a:r>
            <a:endParaRPr lang="en-US" altLang="zh-CN"/>
          </a:p>
          <a:p>
            <a:r>
              <a:rPr lang="zh-CN" altLang="en-US"/>
              <a:t>知识交互窗口：显示已经构建的决策树</a:t>
            </a:r>
            <a:endParaRPr lang="en-US" altLang="zh-CN"/>
          </a:p>
          <a:p>
            <a:r>
              <a:rPr lang="zh-CN" altLang="en-US"/>
              <a:t>允许用户指定多个分裂点，可以长出多个分支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构建树：数据交互窗口观察，选择分裂属性和分裂点；决策树在知识窗口扩展，用户选择一个结点，指定一个类标号，或者可视化该结点的训练数据，直到每个树叶都被指定一个类标号。</a:t>
            </a:r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4F07C1A0-C027-4401-A5FF-26AC45E199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defTabSz="862013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defTabSz="862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DFA751E3-E553-4F25-8AE4-9BD11A5CF98C}" type="slidenum">
              <a:rPr lang="zh-CN" altLang="en-US" smtClean="0">
                <a:latin typeface="Times New Roman" panose="02020603050405020304" pitchFamily="18" charset="0"/>
                <a:ea typeface="SimSun" panose="02010600030101010101" pitchFamily="2" charset="-122"/>
              </a:rPr>
              <a:pPr/>
              <a:t>43</a:t>
            </a:fld>
            <a:endParaRPr lang="en-US" altLang="zh-CN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09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17943300-46F5-4A78-B196-B9611A52B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4EBD67D-4C7C-4DEC-8804-EE18FCEB5C18}" type="slidenum">
              <a:rPr lang="zh-CN" altLang="en-US" smtClean="0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A4790051-7F71-4AE4-8A9E-73629A693C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530DAAA8-51D4-401B-908D-67A303CC0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424740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15DFECF9-F48A-44FE-8225-3C0132560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DC4CC9B-DF18-4284-978C-900E9A4DDF9F}" type="slidenum">
              <a:rPr lang="zh-CN" altLang="en-US" smtClean="0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27651" name="Rectangle 1026">
            <a:extLst>
              <a:ext uri="{FF2B5EF4-FFF2-40B4-BE49-F238E27FC236}">
                <a16:creationId xmlns:a16="http://schemas.microsoft.com/office/drawing/2014/main" id="{082D7F59-A92E-4F2C-AC60-4DE9A93A5B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1027">
            <a:extLst>
              <a:ext uri="{FF2B5EF4-FFF2-40B4-BE49-F238E27FC236}">
                <a16:creationId xmlns:a16="http://schemas.microsoft.com/office/drawing/2014/main" id="{AA33D086-C922-4FA8-AD39-59F15C7BA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07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BEECCF16-CF9D-48E0-8C00-5170AD0956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90B1198-2004-46AE-9AFB-D462A00CBDDB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DB43750-E7DE-4134-A362-D0838E8FB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2B590E0-C88A-43C2-AF2B-45F0D171B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9483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4A6B0CBD-7D2B-4BA2-93AC-F98BDE80B8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B7F699-2357-49C2-B521-46EE86C3CB0E}" type="slidenum">
              <a:rPr lang="zh-CN" altLang="en-US" smtClean="0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5F7EEE9-48B7-4D07-B370-B7C6CD866F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9548305-A595-48E4-81A4-F2F4FFF1E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0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6F665E5-BA7B-4DAB-9D6B-6BCD1FB771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C1CDCD-38BF-411D-91D6-11E768EBE7D0}" type="slidenum">
              <a:rPr lang="zh-CN" altLang="en-US" smtClean="0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7900494-14A2-4BF5-A050-4B163ED6BC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027A8ED-C5A9-4FAD-BD17-5E47BDCD1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9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BBB01361-9D06-4E5E-835A-E08EA5BBCD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4C0BF6-DFBC-4B84-9DCF-B8DAA3C17EB2}" type="slidenum">
              <a:rPr lang="zh-CN" altLang="en-US" smtClean="0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44035" name="Rectangle 1026">
            <a:extLst>
              <a:ext uri="{FF2B5EF4-FFF2-40B4-BE49-F238E27FC236}">
                <a16:creationId xmlns:a16="http://schemas.microsoft.com/office/drawing/2014/main" id="{19EBC95A-CC0D-44C3-9A1E-D1F425BF1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1027">
            <a:extLst>
              <a:ext uri="{FF2B5EF4-FFF2-40B4-BE49-F238E27FC236}">
                <a16:creationId xmlns:a16="http://schemas.microsoft.com/office/drawing/2014/main" id="{35747EAC-98BB-4DEE-B891-243CB09DA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702" tIns="47851" rIns="95702" bIns="4785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40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0148357-7075-4525-B01C-0E8A764D45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EFA8E5A-4310-4879-AB37-B994FB0E55CE}" type="slidenum">
              <a:rPr lang="zh-CN" altLang="en-US" smtClean="0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D75C825-AEE5-4C59-8A74-48088A566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2227CADB-731B-438E-9386-B3E962DC3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702" tIns="47851" rIns="95702" bIns="47851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16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7136A240-B0E5-42E9-8479-09E728B330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271FCEA-5515-4EA9-AF06-B815CEC5E4EA}" type="slidenum">
              <a:rPr lang="zh-CN" altLang="en-US" smtClean="0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AA73867-E524-4CDD-8C2F-D3064AB87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D883AE8F-D71B-4C18-B88A-B86F281CE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9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259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300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7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45717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9"/>
            <a:ext cx="61266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35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E97FCF-FB32-4F2C-8FD4-F268CBBDBC1A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2213F0-24FA-47E4-9278-320C5041CE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0BF0B2-0168-4B01-96D0-8B94BF7E0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596F46-84B8-4B40-A7EE-42A65C8974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40C8A-4BEF-4A24-BA57-84CF262090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5758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>
            <a:extLst>
              <a:ext uri="{FF2B5EF4-FFF2-40B4-BE49-F238E27FC236}">
                <a16:creationId xmlns:a16="http://schemas.microsoft.com/office/drawing/2014/main" id="{B79DD983-9629-4ACF-A315-FAB0B346E2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9BD03-ACB8-484F-B0C8-7F1C495956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110902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010D7D-6995-48D3-BA99-846BD36C7C75}"/>
              </a:ext>
            </a:extLst>
          </p:cNvPr>
          <p:cNvCxnSpPr/>
          <p:nvPr/>
        </p:nvCxnSpPr>
        <p:spPr>
          <a:xfrm>
            <a:off x="666751" y="1000125"/>
            <a:ext cx="66675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 baseline="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066800"/>
            <a:ext cx="5435600" cy="5181600"/>
          </a:xfrm>
        </p:spPr>
        <p:txBody>
          <a:bodyPr/>
          <a:lstStyle>
            <a:lvl1pPr>
              <a:defRPr lang="zh-CN" altLang="en-US" sz="2500" baseline="0" dirty="0" smtClean="0">
                <a:solidFill>
                  <a:schemeClr val="tx1"/>
                </a:solidFill>
                <a:latin typeface="Times New Roman" pitchFamily="18" charset="0"/>
                <a:ea typeface="华文楷体" pitchFamily="2" charset="-122"/>
                <a:cs typeface="+mn-cs"/>
              </a:defRPr>
            </a:lvl1pPr>
            <a:lvl2pPr>
              <a:defRPr sz="2400">
                <a:latin typeface="Times New Roman" pitchFamily="18" charset="0"/>
              </a:defRPr>
            </a:lvl2pPr>
            <a:lvl3pPr>
              <a:defRPr sz="2200" baseline="0">
                <a:latin typeface="Times New Roman" pitchFamily="18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6EE61E4-2ED4-4F1A-9DDE-FC90904E19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85E795-0054-43E4-ADD7-9695FFDF40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4B017BC-CE8B-47EB-86BB-80256FB526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42CB9-972D-47C4-9D2F-F423749ACB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514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 descr="纸袋">
            <a:extLst>
              <a:ext uri="{FF2B5EF4-FFF2-40B4-BE49-F238E27FC236}">
                <a16:creationId xmlns:a16="http://schemas.microsoft.com/office/drawing/2014/main" id="{07AB377D-0FE9-42F9-99E3-AADFE388AB0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712885" y="4797426"/>
            <a:ext cx="2940049" cy="10525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b="1" kern="10"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980728"/>
            <a:ext cx="7315200" cy="33123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20279-108C-4F9F-BF72-52DF9902C7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171ED-C78A-450D-A27C-AA0D83DF5D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3BAE7-0685-45CC-9735-CD8508BF05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AD055-906E-4F9D-96FA-D3A463D7C7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852486"/>
      </p:ext>
    </p:extLst>
  </p:cSld>
  <p:clrMapOvr>
    <a:masterClrMapping/>
  </p:clrMapOvr>
  <p:transition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F4A4-11CB-9D40-9FE2-B18F94EDF16E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315C3-9F25-5143-AC78-35DE0EC1AE1D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0EAA-CE31-CA42-9BE6-53EE189EB1B7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1E42-0EC3-7A49-976B-3EE7499076D1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课程团队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6B7E2-3DFA-A34D-A980-87F7BEA3B17C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人工智能学院             数据挖掘                 课程团队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0480" y="-10159"/>
            <a:ext cx="12263120" cy="1223299"/>
          </a:xfrm>
          <a:prstGeom prst="rect">
            <a:avLst/>
          </a:prstGeom>
          <a:solidFill>
            <a:srgbClr val="2E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3840E-6B98-6044-A121-1B6EBB64CCCD}" type="datetime1">
              <a:rPr kumimoji="1" lang="zh-CN" altLang="en-US" smtClean="0"/>
              <a:t>2023-4-6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400" y="6298818"/>
            <a:ext cx="4114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kumimoji="1" lang="zh-CN" altLang="en-US" dirty="0"/>
              <a:t>人工智能学院             数据挖掘                 课程团队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66CF5-CC93-3B40-87E8-2E9F5BD962A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91" y="141058"/>
            <a:ext cx="10363200" cy="91677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内容占位符 8"/>
          <p:cNvSpPr>
            <a:spLocks noGrp="1"/>
          </p:cNvSpPr>
          <p:nvPr>
            <p:ph sz="quarter" idx="13"/>
          </p:nvPr>
        </p:nvSpPr>
        <p:spPr>
          <a:xfrm>
            <a:off x="322291" y="1364357"/>
            <a:ext cx="11394696" cy="4789594"/>
          </a:xfrm>
        </p:spPr>
        <p:txBody>
          <a:bodyPr/>
          <a:lstStyle>
            <a:lvl1pPr>
              <a:lnSpc>
                <a:spcPct val="130000"/>
              </a:lnSpc>
              <a:defRPr sz="2400"/>
            </a:lvl1pPr>
            <a:lvl2pPr>
              <a:lnSpc>
                <a:spcPct val="130000"/>
              </a:lnSpc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35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3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25D99-EDEA-FD46-8985-BACDBB7C3A35}" type="datetime1">
              <a:rPr lang="zh-CN" altLang="en-US" smtClean="0"/>
              <a:t>2023-4-6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人工智能学院             数据挖掘                 课程团队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4" r:id="rId3"/>
    <p:sldLayoutId id="2147483815" r:id="rId4"/>
    <p:sldLayoutId id="2147483817" r:id="rId5"/>
    <p:sldLayoutId id="2147483825" r:id="rId6"/>
    <p:sldLayoutId id="2147483684" r:id="rId7"/>
    <p:sldLayoutId id="2147483693" r:id="rId8"/>
    <p:sldLayoutId id="2147483695" r:id="rId9"/>
    <p:sldLayoutId id="2147483687" r:id="rId10"/>
    <p:sldLayoutId id="2147483686" r:id="rId11"/>
    <p:sldLayoutId id="2147483827" r:id="rId12"/>
    <p:sldLayoutId id="2147483828" r:id="rId13"/>
    <p:sldLayoutId id="2147483829" r:id="rId14"/>
    <p:sldLayoutId id="2147483830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104321" y="1923587"/>
            <a:ext cx="5784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 </a:t>
            </a:r>
            <a:endParaRPr lang="en-US" altLang="zh-CN" sz="4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第八讲</a:t>
            </a:r>
            <a:r>
              <a:rPr lang="en-US" altLang="zh-CN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分类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1424157" y="3874122"/>
            <a:ext cx="5144509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749914" y="1288966"/>
            <a:ext cx="4195043" cy="4280068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3067A71-CF12-4D7F-A4A7-9DDAF2CED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81"/>
    </mc:Choice>
    <mc:Fallback xmlns="">
      <p:transition advTm="4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灯片编号占位符 5">
            <a:extLst>
              <a:ext uri="{FF2B5EF4-FFF2-40B4-BE49-F238E27FC236}">
                <a16:creationId xmlns:a16="http://schemas.microsoft.com/office/drawing/2014/main" id="{069E102D-F99F-475A-9ACD-6304B3E7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7223E31-E2AF-4262-A4AF-6081C5B6B3B9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78" name="Rectangle 55">
            <a:extLst>
              <a:ext uri="{FF2B5EF4-FFF2-40B4-BE49-F238E27FC236}">
                <a16:creationId xmlns:a16="http://schemas.microsoft.com/office/drawing/2014/main" id="{33B5D656-F07B-47ED-B774-0C998534E5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anchor="b"/>
          <a:lstStyle/>
          <a:p>
            <a:r>
              <a:rPr b="0" dirty="0" err="1"/>
              <a:t>决策树归纳</a:t>
            </a:r>
            <a:r>
              <a:rPr lang="en-US" altLang="zh-CN" b="0" dirty="0"/>
              <a:t>(1/2)</a:t>
            </a:r>
          </a:p>
        </p:txBody>
      </p:sp>
      <p:sp>
        <p:nvSpPr>
          <p:cNvPr id="24579" name="内容占位符 51">
            <a:extLst>
              <a:ext uri="{FF2B5EF4-FFF2-40B4-BE49-F238E27FC236}">
                <a16:creationId xmlns:a16="http://schemas.microsoft.com/office/drawing/2014/main" id="{0C50B263-F0CD-452A-B87C-49BFBFD6BA3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>
                <a:solidFill>
                  <a:srgbClr val="FF0000"/>
                </a:solidFill>
              </a:rPr>
              <a:t>决策树</a:t>
            </a:r>
            <a:r>
              <a:rPr lang="en-US"/>
              <a:t>( </a:t>
            </a:r>
            <a:r>
              <a:rPr lang="en-US" altLang="zh-CN"/>
              <a:t>decision tree</a:t>
            </a:r>
            <a:r>
              <a:rPr lang="en-US"/>
              <a:t> )</a:t>
            </a:r>
            <a:r>
              <a:t> ：一个类似于流程图的树结构，其中每个内部节点表示在一个属性上的测试，每个分枝代表一个测试输出，而每个树叶节点代表一种类。</a:t>
            </a:r>
          </a:p>
          <a:p>
            <a:pPr eaLnBrk="1" hangingPunct="1"/>
            <a:endParaRPr/>
          </a:p>
        </p:txBody>
      </p:sp>
      <p:pic>
        <p:nvPicPr>
          <p:cNvPr id="24581" name="图片 4" descr="概念buys_computer的决策树.png">
            <a:extLst>
              <a:ext uri="{FF2B5EF4-FFF2-40B4-BE49-F238E27FC236}">
                <a16:creationId xmlns:a16="http://schemas.microsoft.com/office/drawing/2014/main" id="{46AA71F3-532B-44D9-A5F3-AEC34390F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381250"/>
            <a:ext cx="5853112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3">
            <a:extLst>
              <a:ext uri="{FF2B5EF4-FFF2-40B4-BE49-F238E27FC236}">
                <a16:creationId xmlns:a16="http://schemas.microsoft.com/office/drawing/2014/main" id="{4BEB7560-F37E-42E9-A5EB-65C26F39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299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981"/>
    </mc:Choice>
    <mc:Fallback xmlns="">
      <p:transition advTm="939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灯片编号占位符 5">
            <a:extLst>
              <a:ext uri="{FF2B5EF4-FFF2-40B4-BE49-F238E27FC236}">
                <a16:creationId xmlns:a16="http://schemas.microsoft.com/office/drawing/2014/main" id="{A0165B4A-2CA5-4B1A-AFE2-65BF214E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CBC8728-E653-476D-B1BC-55AB73866B50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A4E16AB-479A-4108-9A47-5111BA884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决策树归纳</a:t>
            </a:r>
            <a:r>
              <a:rPr lang="en-US" altLang="zh-CN" dirty="0"/>
              <a:t>(2/2)</a:t>
            </a:r>
            <a:endParaRPr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3379775-AE43-4E84-86CA-AE83DECDA3C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5773709" cy="4789594"/>
          </a:xfrm>
        </p:spPr>
        <p:txBody>
          <a:bodyPr>
            <a:normAutofit/>
          </a:bodyPr>
          <a:lstStyle/>
          <a:p>
            <a:pPr eaLnBrk="1" hangingPunct="1"/>
            <a:r>
              <a:rPr dirty="0" err="1"/>
              <a:t>基本</a:t>
            </a:r>
            <a:r>
              <a:rPr lang="zh-CN" altLang="en-US" dirty="0"/>
              <a:t>算法</a:t>
            </a:r>
            <a:r>
              <a:rPr lang="en-US" dirty="0"/>
              <a:t>(</a:t>
            </a:r>
            <a:r>
              <a:rPr dirty="0" err="1"/>
              <a:t>贪心算法</a:t>
            </a:r>
            <a:r>
              <a:rPr lang="en-US" dirty="0"/>
              <a:t>)</a:t>
            </a:r>
          </a:p>
          <a:p>
            <a:pPr lvl="1" eaLnBrk="1" hangingPunct="1"/>
            <a:r>
              <a:rPr dirty="0"/>
              <a:t>以自顶向下递归的分治方法构造</a:t>
            </a:r>
            <a:endParaRPr lang="en-US" dirty="0"/>
          </a:p>
          <a:p>
            <a:pPr lvl="1" eaLnBrk="1" hangingPunct="1"/>
            <a:r>
              <a:rPr dirty="0"/>
              <a:t>开始时，所有的训练集都在根节点</a:t>
            </a:r>
            <a:endParaRPr lang="en-US" dirty="0"/>
          </a:p>
          <a:p>
            <a:pPr lvl="1" eaLnBrk="1" hangingPunct="1"/>
            <a:r>
              <a:rPr dirty="0"/>
              <a:t>属性是分类的（连续值的属性预先离散化）</a:t>
            </a:r>
            <a:endParaRPr lang="en-US" dirty="0"/>
          </a:p>
          <a:p>
            <a:pPr lvl="1" eaLnBrk="1" hangingPunct="1"/>
            <a:r>
              <a:rPr dirty="0"/>
              <a:t>训练集递归地划分到所选择的属性中</a:t>
            </a:r>
            <a:endParaRPr lang="en-US" dirty="0"/>
          </a:p>
          <a:p>
            <a:pPr lvl="1" eaLnBrk="1" hangingPunct="1"/>
            <a:r>
              <a:rPr dirty="0"/>
              <a:t>属性的选择是基于启发式规则或者统计的度量</a:t>
            </a:r>
            <a:endParaRPr 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(</a:t>
            </a:r>
            <a:r>
              <a:rPr dirty="0"/>
              <a:t>如，</a:t>
            </a:r>
            <a:r>
              <a:rPr lang="en-US" altLang="zh-CN" dirty="0"/>
              <a:t>information gain)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B3E9E94-86D9-4058-B845-F23AE681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07B4735-3913-4C05-94A1-C9DA43FEA444}"/>
              </a:ext>
            </a:extLst>
          </p:cNvPr>
          <p:cNvSpPr txBox="1">
            <a:spLocks noChangeArrowheads="1"/>
          </p:cNvSpPr>
          <p:nvPr/>
        </p:nvSpPr>
        <p:spPr>
          <a:xfrm>
            <a:off x="6735791" y="2781300"/>
            <a:ext cx="4256059" cy="280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停止分割的条件</a:t>
            </a:r>
          </a:p>
          <a:p>
            <a:pPr lvl="1">
              <a:lnSpc>
                <a:spcPct val="95000"/>
              </a:lnSpc>
            </a:pPr>
            <a:r>
              <a:rPr lang="zh-CN" altLang="en-US" dirty="0"/>
              <a:t>一个节点上的数据都是属于同一个类别</a:t>
            </a:r>
          </a:p>
          <a:p>
            <a:pPr lvl="1">
              <a:lnSpc>
                <a:spcPct val="95000"/>
              </a:lnSpc>
            </a:pPr>
            <a:r>
              <a:rPr lang="zh-CN" altLang="en-US" dirty="0"/>
              <a:t>没有属性可以再用于对数据进行分割</a:t>
            </a:r>
          </a:p>
          <a:p>
            <a:pPr lvl="1">
              <a:lnSpc>
                <a:spcPct val="95000"/>
              </a:lnSpc>
            </a:pPr>
            <a:r>
              <a:rPr lang="zh-CN" altLang="en-US" dirty="0"/>
              <a:t>分枝中没有元组</a:t>
            </a:r>
          </a:p>
        </p:txBody>
      </p:sp>
    </p:spTree>
    <p:extLst>
      <p:ext uri="{BB962C8B-B14F-4D97-AF65-F5344CB8AC3E}">
        <p14:creationId xmlns:p14="http://schemas.microsoft.com/office/powerpoint/2010/main" val="24312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41"/>
    </mc:Choice>
    <mc:Fallback xmlns="">
      <p:transition advTm="4054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90FA5A30-8FB9-4EA7-87A8-53344BDD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7BCBC03-2F77-40AE-91F8-000C83AFD1D9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674" name="标题 1">
            <a:extLst>
              <a:ext uri="{FF2B5EF4-FFF2-40B4-BE49-F238E27FC236}">
                <a16:creationId xmlns:a16="http://schemas.microsoft.com/office/drawing/2014/main" id="{9472843A-0780-4BDB-9B42-72C9D4A77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ID3</a:t>
            </a:r>
            <a:r>
              <a:rPr b="0" dirty="0"/>
              <a:t>算法</a:t>
            </a:r>
            <a:r>
              <a:rPr lang="zh-CN" altLang="en-US" b="0" dirty="0"/>
              <a:t>：</a:t>
            </a:r>
            <a:r>
              <a:rPr lang="it-IT" altLang="zh-CN" dirty="0"/>
              <a:t>Iterative Dichotomiser</a:t>
            </a:r>
            <a:r>
              <a:rPr lang="zh-CN" altLang="it-IT" dirty="0"/>
              <a:t>（迭代二分器）</a:t>
            </a:r>
            <a:endParaRPr b="0" dirty="0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E4672A8E-5FED-4552-B4C1-8A2BADBAD6C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4677103" y="1364357"/>
            <a:ext cx="7165647" cy="4789594"/>
          </a:xfrm>
        </p:spPr>
        <p:txBody>
          <a:bodyPr/>
          <a:lstStyle/>
          <a:p>
            <a:r>
              <a:rPr lang="en-US" altLang="zh-CN" dirty="0"/>
              <a:t>J. Ross Quinlan</a:t>
            </a:r>
            <a:r>
              <a:rPr dirty="0"/>
              <a:t>（昆兰）在</a:t>
            </a:r>
            <a:r>
              <a:rPr lang="en-US" altLang="zh-CN" dirty="0"/>
              <a:t>1975</a:t>
            </a:r>
            <a:r>
              <a:rPr dirty="0"/>
              <a:t>提出的分类预测算法</a:t>
            </a:r>
            <a:endParaRPr lang="en-US" altLang="zh-CN" dirty="0"/>
          </a:p>
          <a:p>
            <a:pPr lvl="1"/>
            <a:r>
              <a:rPr sz="2000" dirty="0"/>
              <a:t>找到了用</a:t>
            </a:r>
            <a:r>
              <a:rPr sz="2000" dirty="0">
                <a:solidFill>
                  <a:srgbClr val="FF0000"/>
                </a:solidFill>
              </a:rPr>
              <a:t>信息论中的熵</a:t>
            </a:r>
            <a:r>
              <a:rPr sz="2000" dirty="0"/>
              <a:t>来度量决策树的决策选择过程</a:t>
            </a:r>
            <a:endParaRPr lang="en-US" sz="2000" dirty="0"/>
          </a:p>
          <a:p>
            <a:pPr lvl="1"/>
            <a:r>
              <a:rPr sz="2000" dirty="0"/>
              <a:t>其简洁和高效引起了轰动，昆</a:t>
            </a:r>
            <a:r>
              <a:rPr sz="2200" dirty="0"/>
              <a:t>兰称之为</a:t>
            </a:r>
            <a:r>
              <a:rPr lang="en-US" altLang="zh-CN" sz="2200" dirty="0"/>
              <a:t>ID3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1A33FE-269E-4DBA-A36A-55D9D0813B62}"/>
              </a:ext>
            </a:extLst>
          </p:cNvPr>
          <p:cNvGrpSpPr/>
          <p:nvPr/>
        </p:nvGrpSpPr>
        <p:grpSpPr>
          <a:xfrm>
            <a:off x="425143" y="1747609"/>
            <a:ext cx="4136346" cy="4009520"/>
            <a:chOff x="2330450" y="3092450"/>
            <a:chExt cx="3468688" cy="3270250"/>
          </a:xfrm>
        </p:grpSpPr>
        <p:pic>
          <p:nvPicPr>
            <p:cNvPr id="5" name="Picture 7" descr="[picture]">
              <a:extLst>
                <a:ext uri="{FF2B5EF4-FFF2-40B4-BE49-F238E27FC236}">
                  <a16:creationId xmlns:a16="http://schemas.microsoft.com/office/drawing/2014/main" id="{0C7B898B-A67A-46C7-AD02-8C238B845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351" y="3092450"/>
              <a:ext cx="2582863" cy="193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BCB16D0-26F3-46D5-B3DD-E3AC360A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450" y="5181600"/>
              <a:ext cx="3468688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6DAFB81-8F64-4379-B74D-A77C23D5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BD87DC-27E0-44FE-B735-A4330BCEB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47" y="3143087"/>
            <a:ext cx="4512874" cy="366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0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C958326B-2608-490F-80AE-4DE2ADA9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FAB5454F-9E43-40F3-89EF-C087952E03AA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698" name="标题 1">
            <a:extLst>
              <a:ext uri="{FF2B5EF4-FFF2-40B4-BE49-F238E27FC236}">
                <a16:creationId xmlns:a16="http://schemas.microsoft.com/office/drawing/2014/main" id="{5E695311-6C6C-4AA3-BD63-6CE7F701A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ID3</a:t>
            </a:r>
            <a:r>
              <a:rPr b="0" dirty="0"/>
              <a:t>算法局限性</a:t>
            </a:r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0226F6DE-EE9D-4D37-855C-3937DD34BB8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ID3</a:t>
            </a:r>
            <a:r>
              <a:rPr dirty="0"/>
              <a:t>算法提出了新思路，但还有很多值得</a:t>
            </a:r>
            <a:r>
              <a:rPr dirty="0">
                <a:solidFill>
                  <a:srgbClr val="FF0000"/>
                </a:solidFill>
              </a:rPr>
              <a:t>改进</a:t>
            </a:r>
            <a:r>
              <a:rPr dirty="0"/>
              <a:t>：　　</a:t>
            </a:r>
          </a:p>
          <a:p>
            <a:pPr marL="1371600" lvl="2" indent="-457200">
              <a:buFont typeface="Times New Roman" panose="02020603050405020304" pitchFamily="18" charset="0"/>
              <a:buAutoNum type="arabicPeriod"/>
            </a:pPr>
            <a:r>
              <a:rPr lang="en-US" altLang="zh-CN" dirty="0"/>
              <a:t> </a:t>
            </a:r>
            <a:r>
              <a:rPr dirty="0" err="1"/>
              <a:t>没有考虑连续特征，比如长度，密度都是连续值</a:t>
            </a:r>
            <a:r>
              <a:rPr dirty="0"/>
              <a:t>；</a:t>
            </a:r>
            <a:endParaRPr lang="en-US" altLang="zh-CN" dirty="0"/>
          </a:p>
          <a:p>
            <a:pPr marL="1371600" lvl="2" indent="-457200">
              <a:buFont typeface="Times New Roman" panose="02020603050405020304" pitchFamily="18" charset="0"/>
              <a:buAutoNum type="arabicPeriod"/>
            </a:pPr>
            <a:r>
              <a:rPr dirty="0" err="1"/>
              <a:t>采用信息增益大的特征优先建立决策树的节点：</a:t>
            </a:r>
            <a:r>
              <a:rPr dirty="0" err="1">
                <a:solidFill>
                  <a:srgbClr val="FF0000"/>
                </a:solidFill>
              </a:rPr>
              <a:t>在相同条件下，取值多的特征比取值少的特征信息增益大</a:t>
            </a:r>
            <a:r>
              <a:rPr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  <a:p>
            <a:pPr lvl="3">
              <a:buFont typeface="Wingdings" panose="05000000000000000000" pitchFamily="2" charset="2"/>
              <a:buChar char="p"/>
            </a:pPr>
            <a:r>
              <a:rPr lang="zh-CN" altLang="zh-CN" dirty="0">
                <a:solidFill>
                  <a:srgbClr val="FF0000"/>
                </a:solidFill>
              </a:rPr>
              <a:t>比如一个变量有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>
                <a:solidFill>
                  <a:srgbClr val="FF0000"/>
                </a:solidFill>
              </a:rPr>
              <a:t>个值，各为</a:t>
            </a:r>
            <a:r>
              <a:rPr lang="en-US" altLang="zh-CN" dirty="0">
                <a:solidFill>
                  <a:srgbClr val="FF0000"/>
                </a:solidFill>
              </a:rPr>
              <a:t>1/2</a:t>
            </a:r>
            <a:r>
              <a:rPr lang="zh-CN" altLang="zh-CN" dirty="0">
                <a:solidFill>
                  <a:srgbClr val="FF0000"/>
                </a:solidFill>
              </a:rPr>
              <a:t>，另一个变量为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zh-CN" dirty="0">
                <a:solidFill>
                  <a:srgbClr val="FF0000"/>
                </a:solidFill>
              </a:rPr>
              <a:t>个值，各为</a:t>
            </a:r>
            <a:r>
              <a:rPr lang="en-US" altLang="zh-CN" dirty="0">
                <a:solidFill>
                  <a:srgbClr val="FF0000"/>
                </a:solidFill>
              </a:rPr>
              <a:t>1/3</a:t>
            </a:r>
            <a:r>
              <a:rPr lang="zh-CN" altLang="zh-CN" dirty="0">
                <a:solidFill>
                  <a:srgbClr val="FF0000"/>
                </a:solidFill>
              </a:rPr>
              <a:t>，其实他们都是完全不确定的变量，但是取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zh-CN" dirty="0">
                <a:solidFill>
                  <a:srgbClr val="FF0000"/>
                </a:solidFill>
              </a:rPr>
              <a:t>个值的比取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>
                <a:solidFill>
                  <a:srgbClr val="FF0000"/>
                </a:solidFill>
              </a:rPr>
              <a:t>个值的信息增益大。如</a:t>
            </a:r>
            <a:r>
              <a:rPr lang="zh-CN" altLang="en-US" dirty="0">
                <a:solidFill>
                  <a:srgbClr val="FF0000"/>
                </a:solidFill>
              </a:rPr>
              <a:t>何</a:t>
            </a:r>
            <a:r>
              <a:rPr lang="zh-CN" altLang="zh-CN" dirty="0">
                <a:solidFill>
                  <a:srgbClr val="FF0000"/>
                </a:solidFill>
              </a:rPr>
              <a:t>校正这个问题呢？</a:t>
            </a:r>
          </a:p>
          <a:p>
            <a:pPr marL="1371600" lvl="2" indent="-457200">
              <a:buFont typeface="Times New Roman" panose="02020603050405020304" pitchFamily="18" charset="0"/>
              <a:buAutoNum type="arabicPeriod"/>
            </a:pPr>
            <a:r>
              <a:rPr dirty="0" err="1"/>
              <a:t>没有考虑缺失值的情况</a:t>
            </a:r>
            <a:endParaRPr lang="en-US" altLang="zh-CN" dirty="0"/>
          </a:p>
          <a:p>
            <a:pPr marL="1371600" lvl="2" indent="-457200">
              <a:buFont typeface="Times New Roman" panose="02020603050405020304" pitchFamily="18" charset="0"/>
              <a:buAutoNum type="arabicPeriod"/>
            </a:pPr>
            <a:r>
              <a:rPr dirty="0" err="1"/>
              <a:t>没有考虑过拟合的问题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昆兰在</a:t>
            </a:r>
            <a:r>
              <a:rPr lang="en-US" altLang="zh-CN" dirty="0"/>
              <a:t>C4.5</a:t>
            </a:r>
            <a:r>
              <a:rPr dirty="0"/>
              <a:t>算法中改进了上述</a:t>
            </a:r>
            <a:r>
              <a:rPr lang="en-US" altLang="zh-CN" dirty="0"/>
              <a:t>4</a:t>
            </a:r>
            <a:r>
              <a:rPr dirty="0"/>
              <a:t>个问题。</a:t>
            </a:r>
            <a:endParaRPr lang="en-US" altLang="zh-CN" dirty="0"/>
          </a:p>
          <a:p>
            <a:pPr lvl="1" algn="l"/>
            <a:r>
              <a:rPr lang="en-US" altLang="zh-CN" dirty="0"/>
              <a:t>J.R.Quinlan,c4.5,Programms for Machine </a:t>
            </a:r>
            <a:r>
              <a:rPr lang="en-US" altLang="zh-CN" dirty="0" err="1"/>
              <a:t>Learning,Morgan</a:t>
            </a:r>
            <a:r>
              <a:rPr lang="en-US" altLang="zh-CN" dirty="0"/>
              <a:t> Kaufmann,1993</a:t>
            </a:r>
          </a:p>
          <a:p>
            <a:endParaRPr dirty="0"/>
          </a:p>
          <a:p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361C1FE-F4CB-4CAC-A86B-EAEB3343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37969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2AA21E8-54BC-420B-BB7F-627D3B7F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DABDF3D-3FCC-40A7-A236-F292A7636F18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0722" name="标题 1">
            <a:extLst>
              <a:ext uri="{FF2B5EF4-FFF2-40B4-BE49-F238E27FC236}">
                <a16:creationId xmlns:a16="http://schemas.microsoft.com/office/drawing/2014/main" id="{215B948B-4741-4B86-9D5E-CDD523B70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Classification And Regression Tree(CART)</a:t>
            </a:r>
            <a:endParaRPr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02C4-C2BC-476C-91B6-B2539FF9DF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p"/>
              <a:defRPr/>
            </a:pPr>
            <a:r>
              <a:rPr lang="en-US" altLang="zh-CN" sz="2400" dirty="0" err="1"/>
              <a:t>CART</a:t>
            </a:r>
            <a:r>
              <a:rPr sz="2400" dirty="0" err="1"/>
              <a:t>：一种非常重要的</a:t>
            </a:r>
            <a:r>
              <a:rPr lang="zh-CN" altLang="en-US" sz="2400" dirty="0"/>
              <a:t>二叉</a:t>
            </a:r>
            <a:r>
              <a:rPr sz="2400" dirty="0" err="1"/>
              <a:t>决策树</a:t>
            </a:r>
            <a:r>
              <a:rPr lang="zh-CN" altLang="en-US" sz="2400" dirty="0"/>
              <a:t>，</a:t>
            </a:r>
            <a:r>
              <a:rPr sz="2400" dirty="0" err="1"/>
              <a:t>属于</a:t>
            </a:r>
            <a:r>
              <a:rPr lang="en-US" altLang="zh-CN" sz="2400" dirty="0" err="1"/>
              <a:t>Top</a:t>
            </a:r>
            <a:r>
              <a:rPr lang="en-US" altLang="zh-CN" sz="2400" dirty="0"/>
              <a:t> Ten Machine Learning Algorithm</a:t>
            </a:r>
            <a:r>
              <a:rPr sz="2400" dirty="0"/>
              <a:t>。</a:t>
            </a:r>
            <a:endParaRPr lang="en-US" altLang="zh-CN" sz="2400" dirty="0"/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/>
              <a:t> CART</a:t>
            </a:r>
            <a:r>
              <a:rPr sz="2000" dirty="0"/>
              <a:t>算法既可以用于创建</a:t>
            </a:r>
            <a:r>
              <a:rPr sz="2000" dirty="0">
                <a:solidFill>
                  <a:srgbClr val="FF0000"/>
                </a:solidFill>
              </a:rPr>
              <a:t>分类树</a:t>
            </a:r>
            <a:r>
              <a:rPr sz="2000" dirty="0"/>
              <a:t>（</a:t>
            </a:r>
            <a:r>
              <a:rPr lang="en-US" altLang="zh-CN" sz="2000" dirty="0"/>
              <a:t>Classification Tree</a:t>
            </a:r>
            <a:r>
              <a:rPr sz="2000" dirty="0"/>
              <a:t>），也可以用于创建</a:t>
            </a:r>
            <a:r>
              <a:rPr sz="2000" dirty="0">
                <a:solidFill>
                  <a:srgbClr val="FF0000"/>
                </a:solidFill>
              </a:rPr>
              <a:t>回归树</a:t>
            </a:r>
            <a:r>
              <a:rPr sz="2000" dirty="0"/>
              <a:t>（</a:t>
            </a:r>
            <a:r>
              <a:rPr lang="en-US" altLang="zh-CN" sz="2000" dirty="0"/>
              <a:t>Regression Tree</a:t>
            </a:r>
            <a:r>
              <a:rPr sz="2000" dirty="0"/>
              <a:t>）、模型树（</a:t>
            </a:r>
            <a:r>
              <a:rPr lang="en-US" altLang="zh-CN" sz="2000" dirty="0"/>
              <a:t>Model Tree</a:t>
            </a:r>
            <a:r>
              <a:rPr sz="2000" dirty="0"/>
              <a:t>），两者在建树的过程稍有差异。</a:t>
            </a:r>
            <a:endParaRPr lang="en-US" altLang="zh-CN" sz="2000" dirty="0"/>
          </a:p>
          <a:p>
            <a:pPr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sz="2000" dirty="0"/>
              <a:t>什么时候节点就可以</a:t>
            </a:r>
            <a:r>
              <a:rPr sz="2000" dirty="0">
                <a:solidFill>
                  <a:srgbClr val="FF0000"/>
                </a:solidFill>
              </a:rPr>
              <a:t>停止分裂</a:t>
            </a:r>
            <a:r>
              <a:rPr sz="2000" dirty="0"/>
              <a:t>了？</a:t>
            </a:r>
            <a:endParaRPr lang="en-US" altLang="zh-CN" sz="2000" dirty="0"/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sz="1800" dirty="0">
                <a:solidFill>
                  <a:srgbClr val="121328"/>
                </a:solidFill>
              </a:rPr>
              <a:t>直观的情况：当节点包含的数据记录都属于同一个类别时就可以终止分裂了。这只是一个特例，</a:t>
            </a:r>
            <a:endParaRPr lang="en-US" altLang="zh-CN" sz="1800" dirty="0">
              <a:solidFill>
                <a:srgbClr val="121328"/>
              </a:solidFill>
            </a:endParaRPr>
          </a:p>
          <a:p>
            <a:pPr lvl="2">
              <a:spcBef>
                <a:spcPts val="1200"/>
              </a:spcBef>
              <a:buFont typeface="Wingdings" panose="05000000000000000000" pitchFamily="2" charset="2"/>
              <a:buChar char="l"/>
              <a:defRPr/>
            </a:pPr>
            <a:r>
              <a:rPr sz="1800" dirty="0">
                <a:solidFill>
                  <a:srgbClr val="121328"/>
                </a:solidFill>
              </a:rPr>
              <a:t>更一般的情况：</a:t>
            </a:r>
            <a:r>
              <a:rPr sz="1800" dirty="0">
                <a:solidFill>
                  <a:srgbClr val="FF0000"/>
                </a:solidFill>
              </a:rPr>
              <a:t>计算</a:t>
            </a:r>
            <a:r>
              <a:rPr lang="en-US" altLang="zh-CN" sz="1800" dirty="0">
                <a:solidFill>
                  <a:srgbClr val="FF0000"/>
                </a:solidFill>
              </a:rPr>
              <a:t>χ2</a:t>
            </a:r>
            <a:r>
              <a:rPr sz="1800" dirty="0">
                <a:solidFill>
                  <a:srgbClr val="FF0000"/>
                </a:solidFill>
              </a:rPr>
              <a:t>值</a:t>
            </a:r>
            <a:r>
              <a:rPr sz="1800" dirty="0">
                <a:solidFill>
                  <a:srgbClr val="121328"/>
                </a:solidFill>
              </a:rPr>
              <a:t>来判断分类条件和类别的相关程度。当</a:t>
            </a:r>
            <a:r>
              <a:rPr lang="en-US" altLang="zh-CN" sz="1800" dirty="0">
                <a:solidFill>
                  <a:srgbClr val="121328"/>
                </a:solidFill>
              </a:rPr>
              <a:t>χ2</a:t>
            </a:r>
            <a:r>
              <a:rPr sz="1800" dirty="0">
                <a:solidFill>
                  <a:srgbClr val="121328"/>
                </a:solidFill>
              </a:rPr>
              <a:t>很小时说明分类条件和类别是独立的，即按照该分类条件进行分类是没有道理的，此时节点停止分裂。注意这里的“分类条件”是指按照</a:t>
            </a:r>
            <a:r>
              <a:rPr lang="en-US" altLang="zh-CN" sz="1800" dirty="0" err="1">
                <a:solidFill>
                  <a:srgbClr val="121328"/>
                </a:solidFill>
              </a:rPr>
              <a:t>GINI_Gain</a:t>
            </a:r>
            <a:r>
              <a:rPr sz="1800" dirty="0">
                <a:solidFill>
                  <a:srgbClr val="121328"/>
                </a:solidFill>
              </a:rPr>
              <a:t>最小原则得到的“分类条件”。</a:t>
            </a:r>
          </a:p>
          <a:p>
            <a:pPr marL="0" indent="0">
              <a:spcBef>
                <a:spcPts val="1200"/>
              </a:spcBef>
              <a:buNone/>
              <a:defRPr/>
            </a:pP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A7371DD-3375-43EB-B76D-53551BFB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8306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D61973FE-ECD5-47FF-9C84-3DDCC0A1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46CA0D0-68D7-4B11-8BDB-1CCF8134A8D9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1746" name="标题 1">
            <a:extLst>
              <a:ext uri="{FF2B5EF4-FFF2-40B4-BE49-F238E27FC236}">
                <a16:creationId xmlns:a16="http://schemas.microsoft.com/office/drawing/2014/main" id="{325E7346-B301-4B8E-ABDF-A79EEE152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由训练元组归纳决策树的基本算法</a:t>
            </a:r>
            <a:r>
              <a:rPr lang="en-US" altLang="zh-CN" b="0" dirty="0"/>
              <a:t>(1/3)</a:t>
            </a:r>
            <a:endParaRPr b="0" dirty="0"/>
          </a:p>
        </p:txBody>
      </p:sp>
      <p:sp>
        <p:nvSpPr>
          <p:cNvPr id="31747" name="内容占位符 4">
            <a:extLst>
              <a:ext uri="{FF2B5EF4-FFF2-40B4-BE49-F238E27FC236}">
                <a16:creationId xmlns:a16="http://schemas.microsoft.com/office/drawing/2014/main" id="{03996946-EEC1-494B-8486-9CAED116F9F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dirty="0" err="1"/>
              <a:t>算法：</a:t>
            </a:r>
            <a:r>
              <a:rPr lang="en-US" altLang="zh-CN" dirty="0" err="1"/>
              <a:t>Generate_decision_tree</a:t>
            </a:r>
            <a:r>
              <a:rPr dirty="0" err="1"/>
              <a:t>。由数据划分</a:t>
            </a:r>
            <a:r>
              <a:rPr lang="en-US" altLang="zh-CN" dirty="0" err="1"/>
              <a:t>D</a:t>
            </a:r>
            <a:r>
              <a:rPr dirty="0" err="1"/>
              <a:t>的训练元组产生决策树</a:t>
            </a:r>
            <a:r>
              <a:rPr dirty="0"/>
              <a:t>。</a:t>
            </a:r>
            <a:endParaRPr lang="en-US" dirty="0"/>
          </a:p>
          <a:p>
            <a:pPr eaLnBrk="1" hangingPunct="1"/>
            <a:r>
              <a:rPr dirty="0" err="1"/>
              <a:t>输入</a:t>
            </a:r>
            <a:r>
              <a:rPr dirty="0"/>
              <a:t>：</a:t>
            </a:r>
            <a:endParaRPr lang="en-US" dirty="0"/>
          </a:p>
          <a:p>
            <a:pPr lvl="1" eaLnBrk="1" hangingPunct="1"/>
            <a:r>
              <a:rPr lang="en-US" altLang="zh-CN" sz="2800" dirty="0"/>
              <a:t>D</a:t>
            </a:r>
            <a:r>
              <a:rPr sz="2800" dirty="0"/>
              <a:t>，称为数据划分，初始是训练元组和对应类标号的集合；</a:t>
            </a:r>
            <a:endParaRPr lang="en-US" sz="2800" dirty="0"/>
          </a:p>
          <a:p>
            <a:pPr lvl="1" eaLnBrk="1" hangingPunct="1"/>
            <a:r>
              <a:rPr lang="en-US" altLang="zh-CN" sz="2800" dirty="0" err="1"/>
              <a:t>attribute_list</a:t>
            </a:r>
            <a:r>
              <a:rPr sz="2800" dirty="0"/>
              <a:t>，候选属性的集合；</a:t>
            </a:r>
            <a:endParaRPr lang="en-US" sz="2800" dirty="0"/>
          </a:p>
          <a:p>
            <a:pPr lvl="1" eaLnBrk="1" hangingPunct="1"/>
            <a:r>
              <a:rPr lang="en-US" altLang="zh-CN" sz="2800" dirty="0" err="1"/>
              <a:t>attribute_selection_method</a:t>
            </a:r>
            <a:r>
              <a:rPr lang="en-US" altLang="zh-CN" sz="2800" dirty="0"/>
              <a:t>,</a:t>
            </a:r>
            <a:r>
              <a:rPr sz="2800" dirty="0"/>
              <a:t>一个确定“最好”地划分数据元组为个体类的分类准则的方法。由分裂属性和分裂点或者分裂集合组成。</a:t>
            </a:r>
            <a:endParaRPr lang="en-US" sz="2800" dirty="0"/>
          </a:p>
          <a:p>
            <a:pPr eaLnBrk="1" hangingPunct="1"/>
            <a:r>
              <a:rPr dirty="0" err="1"/>
              <a:t>输出：一棵决策树</a:t>
            </a:r>
            <a:endParaRPr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95D5E15-503D-4AEB-9787-8E141CB0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6330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101"/>
    </mc:Choice>
    <mc:Fallback xmlns="">
      <p:transition advTm="3610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288312E3-86F2-4149-8DD7-FA2731D2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EFCDDAE-EEB5-44AC-A046-F8FBEC4647A5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2770" name="标题 1">
            <a:extLst>
              <a:ext uri="{FF2B5EF4-FFF2-40B4-BE49-F238E27FC236}">
                <a16:creationId xmlns:a16="http://schemas.microsoft.com/office/drawing/2014/main" id="{6EB15ED4-F83C-4BA0-8D06-D515FC959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由训练元组归纳决策树的基本算法</a:t>
            </a:r>
            <a:r>
              <a:rPr lang="en-US" altLang="zh-CN" b="0" dirty="0"/>
              <a:t>(2/3)</a:t>
            </a:r>
            <a:endParaRPr b="0" dirty="0"/>
          </a:p>
        </p:txBody>
      </p:sp>
      <p:sp>
        <p:nvSpPr>
          <p:cNvPr id="32771" name="内容占位符 4">
            <a:extLst>
              <a:ext uri="{FF2B5EF4-FFF2-40B4-BE49-F238E27FC236}">
                <a16:creationId xmlns:a16="http://schemas.microsoft.com/office/drawing/2014/main" id="{EEC67A86-53F1-415E-844E-91AB6D11A88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dirty="0" err="1"/>
              <a:t>方法</a:t>
            </a:r>
            <a:endParaRPr lang="en-US" dirty="0"/>
          </a:p>
          <a:p>
            <a:pPr lvl="1" eaLnBrk="1" hangingPunct="1"/>
            <a:r>
              <a:rPr dirty="0"/>
              <a:t>创建一个节点</a:t>
            </a:r>
            <a:r>
              <a:rPr lang="en-US" altLang="zh-CN" dirty="0"/>
              <a:t>N; </a:t>
            </a:r>
            <a:r>
              <a:rPr lang="en-US" dirty="0"/>
              <a:t>// </a:t>
            </a:r>
            <a:r>
              <a:rPr dirty="0"/>
              <a:t>代表</a:t>
            </a:r>
            <a:r>
              <a:rPr lang="en-US" dirty="0"/>
              <a:t>D</a:t>
            </a:r>
            <a:r>
              <a:rPr dirty="0"/>
              <a:t>中的训练元组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if  D</a:t>
            </a:r>
            <a:r>
              <a:rPr dirty="0"/>
              <a:t>中的元组都是同一类</a:t>
            </a:r>
            <a:r>
              <a:rPr lang="en-US" altLang="zh-CN" dirty="0"/>
              <a:t>C  then</a:t>
            </a:r>
          </a:p>
          <a:p>
            <a:pPr lvl="2" eaLnBrk="1" hangingPunct="1"/>
            <a:r>
              <a:rPr dirty="0" err="1"/>
              <a:t>返回</a:t>
            </a:r>
            <a:r>
              <a:rPr lang="en-US" altLang="zh-CN" dirty="0" err="1"/>
              <a:t>N</a:t>
            </a:r>
            <a:r>
              <a:rPr dirty="0" err="1"/>
              <a:t>作为叶节点，以类</a:t>
            </a:r>
            <a:r>
              <a:rPr lang="en-US" altLang="zh-CN" dirty="0" err="1"/>
              <a:t>C</a:t>
            </a:r>
            <a:r>
              <a:rPr dirty="0" err="1"/>
              <a:t>标记</a:t>
            </a:r>
            <a:r>
              <a:rPr dirty="0"/>
              <a:t>；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if  </a:t>
            </a:r>
            <a:r>
              <a:rPr lang="en-US" altLang="zh-CN" dirty="0" err="1"/>
              <a:t>attribute_list</a:t>
            </a:r>
            <a:r>
              <a:rPr lang="en-US" altLang="zh-CN" dirty="0"/>
              <a:t> </a:t>
            </a:r>
            <a:r>
              <a:rPr dirty="0"/>
              <a:t>为空  </a:t>
            </a:r>
            <a:r>
              <a:rPr lang="en-US" altLang="zh-CN" dirty="0"/>
              <a:t>then</a:t>
            </a:r>
          </a:p>
          <a:p>
            <a:pPr lvl="2" eaLnBrk="1" hangingPunct="1"/>
            <a:r>
              <a:rPr dirty="0" err="1"/>
              <a:t>返回</a:t>
            </a:r>
            <a:r>
              <a:rPr lang="en-US" altLang="zh-CN" dirty="0" err="1"/>
              <a:t>N</a:t>
            </a:r>
            <a:r>
              <a:rPr dirty="0" err="1"/>
              <a:t>作为叶节点，标记为</a:t>
            </a:r>
            <a:r>
              <a:rPr lang="en-US" altLang="zh-CN" dirty="0" err="1"/>
              <a:t>D</a:t>
            </a:r>
            <a:r>
              <a:rPr dirty="0" err="1"/>
              <a:t>中的多数类</a:t>
            </a:r>
            <a:r>
              <a:rPr lang="en-US" altLang="zh-CN" dirty="0"/>
              <a:t>;//</a:t>
            </a:r>
            <a:r>
              <a:rPr dirty="0" err="1"/>
              <a:t>多数表决</a:t>
            </a:r>
            <a:endParaRPr lang="en-US" altLang="zh-CN" dirty="0"/>
          </a:p>
          <a:p>
            <a:pPr lvl="1" eaLnBrk="1" hangingPunct="1"/>
            <a:r>
              <a:rPr dirty="0"/>
              <a:t>使用</a:t>
            </a:r>
            <a:r>
              <a:rPr lang="en-US" altLang="zh-CN" dirty="0" err="1">
                <a:solidFill>
                  <a:srgbClr val="FF0000"/>
                </a:solidFill>
              </a:rPr>
              <a:t>attribute_selection_method</a:t>
            </a:r>
            <a:r>
              <a:rPr lang="en-US" altLang="zh-CN" dirty="0">
                <a:solidFill>
                  <a:srgbClr val="FF0000"/>
                </a:solidFill>
              </a:rPr>
              <a:t> (D, </a:t>
            </a:r>
            <a:r>
              <a:rPr lang="en-US" altLang="zh-CN" dirty="0" err="1">
                <a:solidFill>
                  <a:srgbClr val="FF0000"/>
                </a:solidFill>
              </a:rPr>
              <a:t>attribute_list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dirty="0"/>
              <a:t>，找出“最好”的</a:t>
            </a:r>
            <a:r>
              <a:rPr lang="en-US" altLang="zh-CN" dirty="0" err="1"/>
              <a:t>splitting_criterion</a:t>
            </a:r>
            <a:r>
              <a:rPr dirty="0"/>
              <a:t>；</a:t>
            </a:r>
            <a:endParaRPr lang="en-US" dirty="0"/>
          </a:p>
          <a:p>
            <a:pPr lvl="1" eaLnBrk="1" hangingPunct="1"/>
            <a:r>
              <a:rPr dirty="0"/>
              <a:t>用</a:t>
            </a:r>
            <a:r>
              <a:rPr lang="en-US" altLang="zh-CN" dirty="0" err="1"/>
              <a:t>splitting_criterion</a:t>
            </a:r>
            <a:r>
              <a:rPr dirty="0"/>
              <a:t>标记节点</a:t>
            </a:r>
            <a:r>
              <a:rPr lang="en-US" altLang="zh-CN" dirty="0"/>
              <a:t>N</a:t>
            </a:r>
            <a:r>
              <a:rPr dirty="0"/>
              <a:t>；</a:t>
            </a:r>
            <a:r>
              <a:rPr lang="en-US" dirty="0"/>
              <a:t>//</a:t>
            </a:r>
            <a:r>
              <a:rPr dirty="0"/>
              <a:t>标记为节点上的测试</a:t>
            </a:r>
            <a:endParaRPr lang="en-US" dirty="0"/>
          </a:p>
          <a:p>
            <a:pPr lvl="1" eaLnBrk="1" hangingPunct="1"/>
            <a:r>
              <a:rPr lang="en-US" altLang="zh-CN" dirty="0"/>
              <a:t>if </a:t>
            </a:r>
            <a:r>
              <a:rPr lang="en-US" altLang="zh-CN" dirty="0" err="1"/>
              <a:t>splitting_attribute</a:t>
            </a:r>
            <a:r>
              <a:rPr dirty="0"/>
              <a:t>是离散值的并且允许多路划分 </a:t>
            </a:r>
            <a:r>
              <a:rPr lang="en-US" altLang="zh-CN" dirty="0"/>
              <a:t>then //</a:t>
            </a:r>
            <a:r>
              <a:rPr dirty="0"/>
              <a:t>不限于二叉树</a:t>
            </a:r>
            <a:endParaRPr lang="en-US" altLang="zh-CN" dirty="0"/>
          </a:p>
          <a:p>
            <a:pPr lvl="2" eaLnBrk="1" hangingPunct="1"/>
            <a:r>
              <a:rPr lang="en-US" altLang="zh-CN" dirty="0" err="1">
                <a:solidFill>
                  <a:srgbClr val="FF0000"/>
                </a:solidFill>
              </a:rPr>
              <a:t>attribute_list</a:t>
            </a:r>
            <a:r>
              <a:rPr lang="en-US" altLang="zh-CN" dirty="0" err="1">
                <a:solidFill>
                  <a:srgbClr val="FF0000"/>
                </a:solidFill>
                <a:sym typeface="Wingdings" panose="05000000000000000000" pitchFamily="2" charset="2"/>
              </a:rPr>
              <a:t>a</a:t>
            </a:r>
            <a:r>
              <a:rPr lang="en-US" altLang="zh-CN" dirty="0" err="1">
                <a:solidFill>
                  <a:srgbClr val="FF0000"/>
                </a:solidFill>
              </a:rPr>
              <a:t>ttribute_list-splitting_attribute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en-US" altLang="zh-CN" b="1" dirty="0">
                <a:solidFill>
                  <a:srgbClr val="FF0000"/>
                </a:solidFill>
              </a:rPr>
              <a:t>//</a:t>
            </a:r>
            <a:r>
              <a:rPr b="1" dirty="0" err="1">
                <a:solidFill>
                  <a:srgbClr val="FF0000"/>
                </a:solidFill>
              </a:rPr>
              <a:t>删除划分属性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6E88380-FD04-4F6F-A9D5-6718FEDA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1555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661"/>
    </mc:Choice>
    <mc:Fallback xmlns="">
      <p:transition advTm="4866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024C29E3-9D54-4CA6-956B-55D278EE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ADD7975-A729-4BD0-8582-264F89AA312F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3794" name="标题 1">
            <a:extLst>
              <a:ext uri="{FF2B5EF4-FFF2-40B4-BE49-F238E27FC236}">
                <a16:creationId xmlns:a16="http://schemas.microsoft.com/office/drawing/2014/main" id="{B8EA693B-9CF9-48BF-892F-B9D1E625E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由训练元组归纳决策树的基本算法</a:t>
            </a:r>
            <a:r>
              <a:rPr lang="en-US" altLang="zh-CN" b="0" dirty="0"/>
              <a:t>(3/3)</a:t>
            </a:r>
            <a:endParaRPr b="0" dirty="0"/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108F9891-D2A1-4E21-A4AB-9408E36124F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lvl="1" eaLnBrk="1" hangingPunct="1"/>
            <a:r>
              <a:rPr lang="en-US" altLang="zh-CN" dirty="0"/>
              <a:t>for  </a:t>
            </a:r>
            <a:r>
              <a:rPr lang="en-US" altLang="zh-CN" dirty="0" err="1"/>
              <a:t>splitting_criterion</a:t>
            </a:r>
            <a:r>
              <a:rPr lang="en-US" altLang="zh-CN" dirty="0"/>
              <a:t> </a:t>
            </a:r>
            <a:r>
              <a:rPr dirty="0"/>
              <a:t>的每一个输出 </a:t>
            </a:r>
            <a:r>
              <a:rPr lang="en-US" dirty="0"/>
              <a:t>j //</a:t>
            </a:r>
            <a:r>
              <a:rPr dirty="0"/>
              <a:t>划分元组并对每个划分产生子树</a:t>
            </a:r>
            <a:endParaRPr lang="en-US" dirty="0"/>
          </a:p>
          <a:p>
            <a:pPr lvl="2" eaLnBrk="1" hangingPunct="1"/>
            <a:r>
              <a:rPr sz="2400" dirty="0" err="1"/>
              <a:t>设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j</a:t>
            </a:r>
            <a:r>
              <a:rPr sz="2400" dirty="0" err="1"/>
              <a:t>是</a:t>
            </a:r>
            <a:r>
              <a:rPr lang="en-US" altLang="zh-CN" sz="2400" dirty="0" err="1"/>
              <a:t>D</a:t>
            </a:r>
            <a:r>
              <a:rPr sz="2400" dirty="0" err="1"/>
              <a:t>中满足输出</a:t>
            </a:r>
            <a:r>
              <a:rPr lang="en-US" altLang="zh-CN" sz="2400" dirty="0" err="1"/>
              <a:t>j</a:t>
            </a:r>
            <a:r>
              <a:rPr sz="2400" dirty="0" err="1"/>
              <a:t>的数据元组的集合</a:t>
            </a:r>
            <a:r>
              <a:rPr sz="2400" dirty="0"/>
              <a:t>；</a:t>
            </a:r>
            <a:r>
              <a:rPr lang="en-US" altLang="zh-CN" sz="2400" dirty="0"/>
              <a:t>//</a:t>
            </a:r>
            <a:r>
              <a:rPr sz="2400" dirty="0" err="1"/>
              <a:t>一个划分</a:t>
            </a:r>
            <a:endParaRPr lang="en-US" altLang="zh-CN" sz="2400" dirty="0"/>
          </a:p>
          <a:p>
            <a:pPr lvl="2" eaLnBrk="1" hangingPunct="1"/>
            <a:r>
              <a:rPr lang="en-US" altLang="zh-CN" sz="2400" dirty="0"/>
              <a:t>if  </a:t>
            </a:r>
            <a:r>
              <a:rPr sz="2400" dirty="0"/>
              <a:t> </a:t>
            </a:r>
            <a:r>
              <a:rPr lang="en-US" altLang="zh-CN" sz="2400" dirty="0" err="1"/>
              <a:t>D</a:t>
            </a:r>
            <a:r>
              <a:rPr lang="en-US" altLang="zh-CN" sz="2400" baseline="-25000" dirty="0" err="1"/>
              <a:t>j</a:t>
            </a:r>
            <a:r>
              <a:rPr sz="2400" dirty="0"/>
              <a:t>  </a:t>
            </a:r>
            <a:r>
              <a:rPr sz="2400" dirty="0" err="1"/>
              <a:t>为空</a:t>
            </a:r>
            <a:r>
              <a:rPr lang="en-US" altLang="zh-CN" sz="2400" dirty="0"/>
              <a:t> then</a:t>
            </a:r>
          </a:p>
          <a:p>
            <a:pPr lvl="3" eaLnBrk="1" hangingPunct="1"/>
            <a:r>
              <a:rPr lang="zh-CN" altLang="en-US" sz="2400" dirty="0">
                <a:ea typeface="楷体" panose="02010609060101010101" pitchFamily="49" charset="-122"/>
              </a:rPr>
              <a:t>加一个树叶到节点</a:t>
            </a:r>
            <a:r>
              <a:rPr lang="en-US" altLang="zh-CN" sz="2400" dirty="0">
                <a:ea typeface="楷体" panose="02010609060101010101" pitchFamily="49" charset="-122"/>
              </a:rPr>
              <a:t>N</a:t>
            </a:r>
            <a:r>
              <a:rPr lang="zh-CN" altLang="en-US" sz="2400" dirty="0">
                <a:ea typeface="楷体" panose="02010609060101010101" pitchFamily="49" charset="-122"/>
              </a:rPr>
              <a:t>，标记为</a:t>
            </a:r>
            <a:r>
              <a:rPr lang="en-US" altLang="zh-CN" sz="2400" dirty="0">
                <a:ea typeface="楷体" panose="02010609060101010101" pitchFamily="49" charset="-122"/>
              </a:rPr>
              <a:t>D</a:t>
            </a:r>
            <a:r>
              <a:rPr lang="zh-CN" altLang="en-US" sz="2400" dirty="0">
                <a:ea typeface="楷体" panose="02010609060101010101" pitchFamily="49" charset="-122"/>
              </a:rPr>
              <a:t>中的多数类；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lvl="2" eaLnBrk="1" hangingPunct="1"/>
            <a:r>
              <a:rPr lang="en-US" altLang="zh-CN" sz="2400" dirty="0"/>
              <a:t>else</a:t>
            </a:r>
          </a:p>
          <a:p>
            <a:pPr lvl="3" eaLnBrk="1" hangingPunct="1"/>
            <a:r>
              <a:rPr lang="zh-CN" altLang="en-US" sz="2400" dirty="0">
                <a:ea typeface="楷体" panose="02010609060101010101" pitchFamily="49" charset="-122"/>
              </a:rPr>
              <a:t>加一个由</a:t>
            </a:r>
            <a:r>
              <a:rPr lang="en-US" altLang="zh-CN" sz="2400" dirty="0" err="1">
                <a:solidFill>
                  <a:srgbClr val="FF0000"/>
                </a:solidFill>
                <a:ea typeface="楷体" panose="02010609060101010101" pitchFamily="49" charset="-122"/>
              </a:rPr>
              <a:t>Generate_decision_tree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</a:rPr>
              <a:t>( </a:t>
            </a:r>
            <a:r>
              <a:rPr lang="en-US" altLang="zh-CN" sz="2400" dirty="0" err="1">
                <a:solidFill>
                  <a:srgbClr val="FF0000"/>
                </a:solidFill>
                <a:ea typeface="楷体" panose="02010609060101010101" pitchFamily="49" charset="-122"/>
              </a:rPr>
              <a:t>Dj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</a:rPr>
              <a:t>，</a:t>
            </a:r>
            <a:r>
              <a:rPr lang="en-US" altLang="zh-CN" sz="2400" dirty="0" err="1">
                <a:solidFill>
                  <a:srgbClr val="FF0000"/>
                </a:solidFill>
                <a:ea typeface="楷体" panose="02010609060101010101" pitchFamily="49" charset="-122"/>
              </a:rPr>
              <a:t>attribute_list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</a:rPr>
              <a:t>）</a:t>
            </a:r>
            <a:r>
              <a:rPr lang="zh-CN" altLang="en-US" sz="2400" dirty="0">
                <a:ea typeface="楷体" panose="02010609060101010101" pitchFamily="49" charset="-122"/>
              </a:rPr>
              <a:t>返回的节点到节点</a:t>
            </a:r>
            <a:r>
              <a:rPr lang="en-US" altLang="zh-CN" sz="2400" dirty="0">
                <a:ea typeface="楷体" panose="02010609060101010101" pitchFamily="49" charset="-122"/>
              </a:rPr>
              <a:t>N</a:t>
            </a:r>
            <a:r>
              <a:rPr lang="zh-CN" altLang="en-US" sz="2400" dirty="0">
                <a:ea typeface="楷体" panose="02010609060101010101" pitchFamily="49" charset="-122"/>
              </a:rPr>
              <a:t>；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pPr lvl="1" eaLnBrk="1" hangingPunct="1"/>
            <a:r>
              <a:rPr lang="en-US" altLang="zh-CN" sz="2800" dirty="0"/>
              <a:t>end for</a:t>
            </a:r>
          </a:p>
          <a:p>
            <a:pPr lvl="1" eaLnBrk="1" hangingPunct="1"/>
            <a:r>
              <a:rPr sz="2800" dirty="0"/>
              <a:t>返回</a:t>
            </a:r>
            <a:r>
              <a:rPr lang="en-US" altLang="zh-CN" sz="2800" dirty="0"/>
              <a:t>N</a:t>
            </a:r>
            <a:r>
              <a:rPr sz="2800" dirty="0"/>
              <a:t>；</a:t>
            </a:r>
          </a:p>
          <a:p>
            <a:pPr lvl="2" eaLnBrk="1" hangingPunct="1"/>
            <a:endParaRPr baseline="-25000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B75CB317-08E9-4514-AC82-90D3E575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3361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400"/>
    </mc:Choice>
    <mc:Fallback xmlns="">
      <p:transition advTm="354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灯片编号占位符 3">
            <a:extLst>
              <a:ext uri="{FF2B5EF4-FFF2-40B4-BE49-F238E27FC236}">
                <a16:creationId xmlns:a16="http://schemas.microsoft.com/office/drawing/2014/main" id="{F617FBC0-DF54-4414-9226-67EC1F2C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455AF41-FE46-4615-BB4F-6B8B911F0DFF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4818" name="标题 7">
            <a:extLst>
              <a:ext uri="{FF2B5EF4-FFF2-40B4-BE49-F238E27FC236}">
                <a16:creationId xmlns:a16="http://schemas.microsoft.com/office/drawing/2014/main" id="{2306E6B5-66A1-42CD-84A2-7231640C2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根据分裂准则划分元组的三种可能性</a:t>
            </a:r>
            <a:endParaRPr b="0" dirty="0"/>
          </a:p>
        </p:txBody>
      </p:sp>
      <p:grpSp>
        <p:nvGrpSpPr>
          <p:cNvPr id="34820" name="组合 34">
            <a:extLst>
              <a:ext uri="{FF2B5EF4-FFF2-40B4-BE49-F238E27FC236}">
                <a16:creationId xmlns:a16="http://schemas.microsoft.com/office/drawing/2014/main" id="{BBF2572D-A41C-4C5E-AD32-7C0EBAD69648}"/>
              </a:ext>
            </a:extLst>
          </p:cNvPr>
          <p:cNvGrpSpPr>
            <a:grpSpLocks/>
          </p:cNvGrpSpPr>
          <p:nvPr/>
        </p:nvGrpSpPr>
        <p:grpSpPr bwMode="auto">
          <a:xfrm>
            <a:off x="3149604" y="1635404"/>
            <a:ext cx="1571625" cy="1285875"/>
            <a:chOff x="714348" y="1500174"/>
            <a:chExt cx="1571636" cy="128588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F90305C-A7A5-4B8F-B3BB-A7E9EB94C0F1}"/>
                </a:ext>
              </a:extLst>
            </p:cNvPr>
            <p:cNvSpPr/>
            <p:nvPr/>
          </p:nvSpPr>
          <p:spPr>
            <a:xfrm>
              <a:off x="1000100" y="1500174"/>
              <a:ext cx="928693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>
                  <a:solidFill>
                    <a:srgbClr val="FFFFFF"/>
                  </a:solidFill>
                  <a:latin typeface="Times New Roman" panose="02020603050405020304" pitchFamily="18" charset="0"/>
                </a:rPr>
                <a:t>A?</a:t>
              </a:r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C3E7B7-D09A-41AD-A34D-46D908989B95}"/>
                </a:ext>
              </a:extLst>
            </p:cNvPr>
            <p:cNvCxnSpPr>
              <a:stCxn id="9" idx="3"/>
            </p:cNvCxnSpPr>
            <p:nvPr/>
          </p:nvCxnSpPr>
          <p:spPr>
            <a:xfrm rot="5400000">
              <a:off x="597665" y="2175660"/>
              <a:ext cx="727080" cy="350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6037573-6A51-42CD-9575-5D6A6BD4EB93}"/>
                </a:ext>
              </a:extLst>
            </p:cNvPr>
            <p:cNvCxnSpPr>
              <a:stCxn id="9" idx="4"/>
            </p:cNvCxnSpPr>
            <p:nvPr/>
          </p:nvCxnSpPr>
          <p:spPr>
            <a:xfrm rot="16200000" flipH="1">
              <a:off x="1124719" y="2410612"/>
              <a:ext cx="714380" cy="36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93C1EEB-5AE8-4702-87D5-F23D75233ADC}"/>
                </a:ext>
              </a:extLst>
            </p:cNvPr>
            <p:cNvCxnSpPr>
              <a:stCxn id="9" idx="5"/>
            </p:cNvCxnSpPr>
            <p:nvPr/>
          </p:nvCxnSpPr>
          <p:spPr>
            <a:xfrm rot="16200000" flipH="1">
              <a:off x="1639866" y="2139940"/>
              <a:ext cx="655643" cy="350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38318B1-66CB-4A68-B6BF-CFAA752A51B7}"/>
                </a:ext>
              </a:extLst>
            </p:cNvPr>
            <p:cNvSpPr/>
            <p:nvPr/>
          </p:nvSpPr>
          <p:spPr>
            <a:xfrm>
              <a:off x="714348" y="2285991"/>
              <a:ext cx="500065" cy="21431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a1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C997DE7-1299-42EE-99DE-622D6773C442}"/>
                </a:ext>
              </a:extLst>
            </p:cNvPr>
            <p:cNvSpPr/>
            <p:nvPr/>
          </p:nvSpPr>
          <p:spPr>
            <a:xfrm>
              <a:off x="1214413" y="2500306"/>
              <a:ext cx="500067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a2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9C7207-A369-4630-B748-DCBEAAFD5F70}"/>
                </a:ext>
              </a:extLst>
            </p:cNvPr>
            <p:cNvSpPr/>
            <p:nvPr/>
          </p:nvSpPr>
          <p:spPr>
            <a:xfrm>
              <a:off x="1714480" y="2214554"/>
              <a:ext cx="571504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…a</a:t>
              </a:r>
              <a:r>
                <a:rPr lang="en-US" altLang="zh-CN" sz="11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zh-CN" altLang="en-US" sz="1100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21" name="组合 35">
            <a:extLst>
              <a:ext uri="{FF2B5EF4-FFF2-40B4-BE49-F238E27FC236}">
                <a16:creationId xmlns:a16="http://schemas.microsoft.com/office/drawing/2014/main" id="{8CF6A91E-79BE-484D-BF6D-BCD9B3C2AA15}"/>
              </a:ext>
            </a:extLst>
          </p:cNvPr>
          <p:cNvGrpSpPr>
            <a:grpSpLocks/>
          </p:cNvGrpSpPr>
          <p:nvPr/>
        </p:nvGrpSpPr>
        <p:grpSpPr bwMode="auto">
          <a:xfrm>
            <a:off x="2649540" y="2921279"/>
            <a:ext cx="2357438" cy="1285875"/>
            <a:chOff x="214282" y="3429000"/>
            <a:chExt cx="2357454" cy="128588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55F2B82-2BF5-4C8A-B5CB-D07103937460}"/>
                </a:ext>
              </a:extLst>
            </p:cNvPr>
            <p:cNvSpPr/>
            <p:nvPr/>
          </p:nvSpPr>
          <p:spPr>
            <a:xfrm>
              <a:off x="1000100" y="3429000"/>
              <a:ext cx="928693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>
                  <a:solidFill>
                    <a:srgbClr val="FFFFFF"/>
                  </a:solidFill>
                  <a:latin typeface="Times New Roman" panose="02020603050405020304" pitchFamily="18" charset="0"/>
                </a:rPr>
                <a:t>A?</a:t>
              </a:r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810D10-3B54-49AA-8FBB-5A31C3847122}"/>
                </a:ext>
              </a:extLst>
            </p:cNvPr>
            <p:cNvCxnSpPr>
              <a:stCxn id="10" idx="3"/>
            </p:cNvCxnSpPr>
            <p:nvPr/>
          </p:nvCxnSpPr>
          <p:spPr>
            <a:xfrm rot="5400000">
              <a:off x="454790" y="4033048"/>
              <a:ext cx="798518" cy="565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E2DEBE5-B150-4248-9870-EFF41B9C9316}"/>
                </a:ext>
              </a:extLst>
            </p:cNvPr>
            <p:cNvCxnSpPr>
              <a:stCxn id="10" idx="5"/>
            </p:cNvCxnSpPr>
            <p:nvPr/>
          </p:nvCxnSpPr>
          <p:spPr>
            <a:xfrm rot="16200000" flipH="1">
              <a:off x="1675585" y="4033048"/>
              <a:ext cx="798518" cy="565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4284D0F-51CE-4B9E-8FC9-FD0019A6DCE2}"/>
                </a:ext>
              </a:extLst>
            </p:cNvPr>
            <p:cNvSpPr/>
            <p:nvPr/>
          </p:nvSpPr>
          <p:spPr>
            <a:xfrm>
              <a:off x="214282" y="4143379"/>
              <a:ext cx="1071570" cy="285752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A&lt;=split_point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E4BA5AB-FA93-4F62-B718-0EFE5EA9B198}"/>
                </a:ext>
              </a:extLst>
            </p:cNvPr>
            <p:cNvSpPr/>
            <p:nvPr/>
          </p:nvSpPr>
          <p:spPr>
            <a:xfrm>
              <a:off x="1500166" y="4143379"/>
              <a:ext cx="1071570" cy="285752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A&gt;split_point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22" name="组合 36">
            <a:extLst>
              <a:ext uri="{FF2B5EF4-FFF2-40B4-BE49-F238E27FC236}">
                <a16:creationId xmlns:a16="http://schemas.microsoft.com/office/drawing/2014/main" id="{D4734C98-A0D9-4ED5-9E7D-C0FA239A00C6}"/>
              </a:ext>
            </a:extLst>
          </p:cNvPr>
          <p:cNvGrpSpPr>
            <a:grpSpLocks/>
          </p:cNvGrpSpPr>
          <p:nvPr/>
        </p:nvGrpSpPr>
        <p:grpSpPr bwMode="auto">
          <a:xfrm>
            <a:off x="3006728" y="4064279"/>
            <a:ext cx="1714500" cy="1285875"/>
            <a:chOff x="571472" y="4500570"/>
            <a:chExt cx="1714513" cy="128588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1962326-F375-4F10-A86C-18B7F9D3172C}"/>
                </a:ext>
              </a:extLst>
            </p:cNvPr>
            <p:cNvSpPr/>
            <p:nvPr/>
          </p:nvSpPr>
          <p:spPr>
            <a:xfrm>
              <a:off x="1000100" y="4500570"/>
              <a:ext cx="92869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∈</a:t>
              </a:r>
              <a:r>
                <a:rPr lang="en-US" altLang="zh-CN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200" baseline="-25000">
                  <a:solidFill>
                    <a:srgbClr val="FFFFFF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 ?</a:t>
              </a:r>
              <a:endParaRPr lang="zh-CN" altLang="en-US" sz="1200" baseline="-250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0CADB1D-0E67-4A98-977A-1C1A1ADB6EB6}"/>
                </a:ext>
              </a:extLst>
            </p:cNvPr>
            <p:cNvCxnSpPr>
              <a:stCxn id="11" idx="3"/>
            </p:cNvCxnSpPr>
            <p:nvPr/>
          </p:nvCxnSpPr>
          <p:spPr>
            <a:xfrm rot="5400000">
              <a:off x="561946" y="5211774"/>
              <a:ext cx="798518" cy="350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A4DE16-8577-49B1-8F46-9E09AF0DAC72}"/>
                </a:ext>
              </a:extLst>
            </p:cNvPr>
            <p:cNvCxnSpPr>
              <a:stCxn id="11" idx="5"/>
            </p:cNvCxnSpPr>
            <p:nvPr/>
          </p:nvCxnSpPr>
          <p:spPr>
            <a:xfrm rot="16200000" flipH="1">
              <a:off x="1639868" y="5140336"/>
              <a:ext cx="798518" cy="4937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7FED20B-DC65-4593-B44B-F67FC9A14F18}"/>
                </a:ext>
              </a:extLst>
            </p:cNvPr>
            <p:cNvSpPr/>
            <p:nvPr/>
          </p:nvSpPr>
          <p:spPr>
            <a:xfrm>
              <a:off x="571472" y="5357825"/>
              <a:ext cx="500066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yes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1E48FF9-90FF-440C-91AD-E9640705E7E1}"/>
                </a:ext>
              </a:extLst>
            </p:cNvPr>
            <p:cNvSpPr/>
            <p:nvPr/>
          </p:nvSpPr>
          <p:spPr>
            <a:xfrm>
              <a:off x="1785918" y="5357825"/>
              <a:ext cx="500067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no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23" name="组合 51">
            <a:extLst>
              <a:ext uri="{FF2B5EF4-FFF2-40B4-BE49-F238E27FC236}">
                <a16:creationId xmlns:a16="http://schemas.microsoft.com/office/drawing/2014/main" id="{BF49931A-A8A2-423F-91AD-57AF89CED119}"/>
              </a:ext>
            </a:extLst>
          </p:cNvPr>
          <p:cNvGrpSpPr>
            <a:grpSpLocks/>
          </p:cNvGrpSpPr>
          <p:nvPr/>
        </p:nvGrpSpPr>
        <p:grpSpPr bwMode="auto">
          <a:xfrm>
            <a:off x="7007228" y="1635404"/>
            <a:ext cx="2286000" cy="1285875"/>
            <a:chOff x="4214810" y="1428736"/>
            <a:chExt cx="2286016" cy="1285884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13B2188-7BA0-494E-810A-54B3B5F19212}"/>
                </a:ext>
              </a:extLst>
            </p:cNvPr>
            <p:cNvSpPr/>
            <p:nvPr/>
          </p:nvSpPr>
          <p:spPr>
            <a:xfrm>
              <a:off x="4500562" y="1428736"/>
              <a:ext cx="928693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400">
                  <a:solidFill>
                    <a:srgbClr val="FFFFFF"/>
                  </a:solidFill>
                  <a:latin typeface="Times New Roman" panose="02020603050405020304" pitchFamily="18" charset="0"/>
                </a:rPr>
                <a:t>color?</a:t>
              </a:r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4370054-6E83-46DB-B06B-DEB2C4F77A0D}"/>
                </a:ext>
              </a:extLst>
            </p:cNvPr>
            <p:cNvCxnSpPr>
              <a:stCxn id="39" idx="3"/>
            </p:cNvCxnSpPr>
            <p:nvPr/>
          </p:nvCxnSpPr>
          <p:spPr>
            <a:xfrm rot="5400000">
              <a:off x="4098127" y="2104222"/>
              <a:ext cx="727080" cy="350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5A43FEA-85CD-4DD6-BF13-B60C295B1745}"/>
                </a:ext>
              </a:extLst>
            </p:cNvPr>
            <p:cNvCxnSpPr>
              <a:stCxn id="39" idx="4"/>
            </p:cNvCxnSpPr>
            <p:nvPr/>
          </p:nvCxnSpPr>
          <p:spPr>
            <a:xfrm rot="16200000" flipH="1">
              <a:off x="4625181" y="2339174"/>
              <a:ext cx="714380" cy="36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5EEE915-F09D-4B39-BC85-7A9D47ED8A48}"/>
                </a:ext>
              </a:extLst>
            </p:cNvPr>
            <p:cNvCxnSpPr>
              <a:stCxn id="39" idx="5"/>
            </p:cNvCxnSpPr>
            <p:nvPr/>
          </p:nvCxnSpPr>
          <p:spPr>
            <a:xfrm rot="16200000" flipH="1">
              <a:off x="5140328" y="2068502"/>
              <a:ext cx="655643" cy="350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D982117-EE8E-4F3A-9806-B7681F27A287}"/>
                </a:ext>
              </a:extLst>
            </p:cNvPr>
            <p:cNvSpPr/>
            <p:nvPr/>
          </p:nvSpPr>
          <p:spPr>
            <a:xfrm>
              <a:off x="4214810" y="2143116"/>
              <a:ext cx="500065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red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4529464-7327-4B48-9CF9-160781B38651}"/>
                </a:ext>
              </a:extLst>
            </p:cNvPr>
            <p:cNvSpPr/>
            <p:nvPr/>
          </p:nvSpPr>
          <p:spPr>
            <a:xfrm>
              <a:off x="4714875" y="2428868"/>
              <a:ext cx="500067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blue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660290E-4932-48EC-87A8-F0B6C87F5786}"/>
                </a:ext>
              </a:extLst>
            </p:cNvPr>
            <p:cNvSpPr/>
            <p:nvPr/>
          </p:nvSpPr>
          <p:spPr>
            <a:xfrm>
              <a:off x="5214942" y="2143116"/>
              <a:ext cx="571504" cy="21431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green</a:t>
              </a:r>
              <a:endParaRPr lang="zh-CN" altLang="en-US" sz="1100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0CBA7A2-B769-41D8-8EC5-726CDA4A1CED}"/>
                </a:ext>
              </a:extLst>
            </p:cNvPr>
            <p:cNvCxnSpPr>
              <a:stCxn id="39" idx="6"/>
            </p:cNvCxnSpPr>
            <p:nvPr/>
          </p:nvCxnSpPr>
          <p:spPr>
            <a:xfrm>
              <a:off x="5429255" y="1714488"/>
              <a:ext cx="1000132" cy="642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0362FE5-2755-463D-AEC9-8A6E599AE44E}"/>
                </a:ext>
              </a:extLst>
            </p:cNvPr>
            <p:cNvSpPr/>
            <p:nvPr/>
          </p:nvSpPr>
          <p:spPr>
            <a:xfrm>
              <a:off x="5857883" y="1928801"/>
              <a:ext cx="642943" cy="285752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orange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24" name="组合 53">
            <a:extLst>
              <a:ext uri="{FF2B5EF4-FFF2-40B4-BE49-F238E27FC236}">
                <a16:creationId xmlns:a16="http://schemas.microsoft.com/office/drawing/2014/main" id="{2EC6B3CD-DEFF-4A37-BDDA-DEA78F082792}"/>
              </a:ext>
            </a:extLst>
          </p:cNvPr>
          <p:cNvGrpSpPr>
            <a:grpSpLocks/>
          </p:cNvGrpSpPr>
          <p:nvPr/>
        </p:nvGrpSpPr>
        <p:grpSpPr bwMode="auto">
          <a:xfrm>
            <a:off x="6578604" y="2921279"/>
            <a:ext cx="2357437" cy="1285875"/>
            <a:chOff x="214282" y="3429000"/>
            <a:chExt cx="2357454" cy="1285883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9FAC605-FFDC-4F81-A926-AF46D4FA3E05}"/>
                </a:ext>
              </a:extLst>
            </p:cNvPr>
            <p:cNvSpPr/>
            <p:nvPr/>
          </p:nvSpPr>
          <p:spPr>
            <a:xfrm>
              <a:off x="1000100" y="3429000"/>
              <a:ext cx="928695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FFFFFF"/>
                  </a:solidFill>
                  <a:latin typeface="Times New Roman" panose="02020603050405020304" pitchFamily="18" charset="0"/>
                </a:rPr>
                <a:t>income?</a:t>
              </a:r>
              <a:endParaRPr lang="zh-CN" altLang="en-US" sz="11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AB9016F-C7B5-4B60-82A7-3C696590070D}"/>
                </a:ext>
              </a:extLst>
            </p:cNvPr>
            <p:cNvCxnSpPr>
              <a:stCxn id="55" idx="3"/>
            </p:cNvCxnSpPr>
            <p:nvPr/>
          </p:nvCxnSpPr>
          <p:spPr>
            <a:xfrm rot="5400000">
              <a:off x="454789" y="4033047"/>
              <a:ext cx="798518" cy="565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28D76B9-AE30-4BF2-AF4F-A3394C9773DB}"/>
                </a:ext>
              </a:extLst>
            </p:cNvPr>
            <p:cNvCxnSpPr>
              <a:stCxn id="55" idx="5"/>
            </p:cNvCxnSpPr>
            <p:nvPr/>
          </p:nvCxnSpPr>
          <p:spPr>
            <a:xfrm rot="16200000" flipH="1">
              <a:off x="1675586" y="4033047"/>
              <a:ext cx="798518" cy="565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D68A180-0FAD-4D2F-85F4-87F31BEBAD8A}"/>
                </a:ext>
              </a:extLst>
            </p:cNvPr>
            <p:cNvSpPr/>
            <p:nvPr/>
          </p:nvSpPr>
          <p:spPr>
            <a:xfrm>
              <a:off x="214282" y="4143379"/>
              <a:ext cx="1071570" cy="285752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&lt;=42000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2322093-8AA0-49A4-9C50-576146AB326B}"/>
                </a:ext>
              </a:extLst>
            </p:cNvPr>
            <p:cNvSpPr/>
            <p:nvPr/>
          </p:nvSpPr>
          <p:spPr>
            <a:xfrm>
              <a:off x="1500166" y="4143379"/>
              <a:ext cx="1071570" cy="285752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&gt;42000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25" name="组合 59">
            <a:extLst>
              <a:ext uri="{FF2B5EF4-FFF2-40B4-BE49-F238E27FC236}">
                <a16:creationId xmlns:a16="http://schemas.microsoft.com/office/drawing/2014/main" id="{F2DE0CA7-B141-4109-94D8-41AAC75D47EE}"/>
              </a:ext>
            </a:extLst>
          </p:cNvPr>
          <p:cNvGrpSpPr>
            <a:grpSpLocks/>
          </p:cNvGrpSpPr>
          <p:nvPr/>
        </p:nvGrpSpPr>
        <p:grpSpPr bwMode="auto">
          <a:xfrm>
            <a:off x="6149978" y="3992840"/>
            <a:ext cx="3357562" cy="1214438"/>
            <a:chOff x="-285784" y="4500570"/>
            <a:chExt cx="3357587" cy="1214445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CF7A85F-EE3F-447E-996A-411152C55E34}"/>
                </a:ext>
              </a:extLst>
            </p:cNvPr>
            <p:cNvSpPr/>
            <p:nvPr/>
          </p:nvSpPr>
          <p:spPr>
            <a:xfrm>
              <a:off x="285720" y="4500570"/>
              <a:ext cx="2286017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color</a:t>
              </a:r>
              <a:r>
                <a:rPr lang="zh-CN" altLang="en-US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∈</a:t>
              </a:r>
              <a:r>
                <a:rPr lang="en-US" altLang="zh-CN" sz="1200">
                  <a:solidFill>
                    <a:srgbClr val="FFFFFF"/>
                  </a:solidFill>
                  <a:latin typeface="Times New Roman" panose="02020603050405020304" pitchFamily="18" charset="0"/>
                </a:rPr>
                <a:t>{red,green} ?</a:t>
              </a:r>
              <a:endParaRPr lang="zh-CN" altLang="en-US" sz="1200" baseline="-250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55B7EB3-1AA4-4EA4-8D6C-492ADDEBA0EB}"/>
                </a:ext>
              </a:extLst>
            </p:cNvPr>
            <p:cNvCxnSpPr>
              <a:stCxn id="61" idx="3"/>
            </p:cNvCxnSpPr>
            <p:nvPr/>
          </p:nvCxnSpPr>
          <p:spPr>
            <a:xfrm rot="5400000">
              <a:off x="-190533" y="4903797"/>
              <a:ext cx="787405" cy="83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AA08802-6E48-4FA2-B738-760B03E08691}"/>
                </a:ext>
              </a:extLst>
            </p:cNvPr>
            <p:cNvCxnSpPr>
              <a:stCxn id="61" idx="5"/>
            </p:cNvCxnSpPr>
            <p:nvPr/>
          </p:nvCxnSpPr>
          <p:spPr>
            <a:xfrm rot="16200000" flipH="1">
              <a:off x="2260586" y="4903797"/>
              <a:ext cx="787405" cy="83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810A9B8-8A57-49BF-80C0-ECEE329BC04E}"/>
                </a:ext>
              </a:extLst>
            </p:cNvPr>
            <p:cNvSpPr/>
            <p:nvPr/>
          </p:nvSpPr>
          <p:spPr>
            <a:xfrm>
              <a:off x="-285784" y="5357825"/>
              <a:ext cx="500066" cy="2143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yes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1F00CBE-AEAB-49A2-ACFA-4A0F48EFE48F}"/>
                </a:ext>
              </a:extLst>
            </p:cNvPr>
            <p:cNvSpPr/>
            <p:nvPr/>
          </p:nvSpPr>
          <p:spPr>
            <a:xfrm>
              <a:off x="2500299" y="5357825"/>
              <a:ext cx="500067" cy="2143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no</a:t>
              </a:r>
              <a:endParaRPr lang="zh-CN" altLang="en-US" sz="11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4826" name="TextBox 75">
            <a:extLst>
              <a:ext uri="{FF2B5EF4-FFF2-40B4-BE49-F238E27FC236}">
                <a16:creationId xmlns:a16="http://schemas.microsoft.com/office/drawing/2014/main" id="{86B12F65-006F-41C9-A26B-19134F79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6" y="227834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a)</a:t>
            </a: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4827" name="TextBox 76">
            <a:extLst>
              <a:ext uri="{FF2B5EF4-FFF2-40B4-BE49-F238E27FC236}">
                <a16:creationId xmlns:a16="http://schemas.microsoft.com/office/drawing/2014/main" id="{041F51E7-3245-40B6-AE35-F7314DD1C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6" y="3564215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b)</a:t>
            </a: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4828" name="TextBox 77">
            <a:extLst>
              <a:ext uri="{FF2B5EF4-FFF2-40B4-BE49-F238E27FC236}">
                <a16:creationId xmlns:a16="http://schemas.microsoft.com/office/drawing/2014/main" id="{94A0EB88-E6DE-4BCC-B269-8E80E9590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6" y="4421465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c)</a:t>
            </a: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37A89F3-C909-481E-B61C-29B07AED5A3C}"/>
              </a:ext>
            </a:extLst>
          </p:cNvPr>
          <p:cNvSpPr/>
          <p:nvPr/>
        </p:nvSpPr>
        <p:spPr>
          <a:xfrm>
            <a:off x="3363915" y="1206778"/>
            <a:ext cx="1143000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划分情况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80E50F-A0BA-4CBC-AE91-CD9B81D4E54F}"/>
              </a:ext>
            </a:extLst>
          </p:cNvPr>
          <p:cNvSpPr/>
          <p:nvPr/>
        </p:nvSpPr>
        <p:spPr>
          <a:xfrm>
            <a:off x="7150103" y="1206778"/>
            <a:ext cx="1143000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例子</a:t>
            </a:r>
          </a:p>
        </p:txBody>
      </p:sp>
      <p:sp>
        <p:nvSpPr>
          <p:cNvPr id="34831" name="TextBox 80">
            <a:extLst>
              <a:ext uri="{FF2B5EF4-FFF2-40B4-BE49-F238E27FC236}">
                <a16:creationId xmlns:a16="http://schemas.microsoft.com/office/drawing/2014/main" id="{2A313A65-9523-4E9B-89BF-FDE50BF0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4" y="5346767"/>
            <a:ext cx="7972425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/>
              <a:t>根据分裂准则划分元组的三种可能性，设</a:t>
            </a:r>
            <a:r>
              <a:rPr lang="en-US" altLang="zh-CN" sz="1800" dirty="0"/>
              <a:t>A</a:t>
            </a:r>
            <a:r>
              <a:rPr lang="zh-CN" altLang="en-US" sz="1800" dirty="0"/>
              <a:t>是分裂属性：</a:t>
            </a:r>
            <a:endParaRPr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/>
              <a:t>a)</a:t>
            </a:r>
            <a:r>
              <a:rPr lang="zh-CN" altLang="en-US" sz="1800" dirty="0"/>
              <a:t>如果</a:t>
            </a:r>
            <a:r>
              <a:rPr lang="en-US" altLang="zh-CN" sz="1800" dirty="0"/>
              <a:t>A</a:t>
            </a:r>
            <a:r>
              <a:rPr lang="zh-CN" altLang="en-US" sz="1800" dirty="0"/>
              <a:t>是离散值，则对</a:t>
            </a:r>
            <a:r>
              <a:rPr lang="en-US" altLang="zh-CN" sz="1800" dirty="0"/>
              <a:t>A</a:t>
            </a:r>
            <a:r>
              <a:rPr lang="zh-CN" altLang="en-US" sz="1800" dirty="0"/>
              <a:t>的每个已知值产生一个分枝；</a:t>
            </a:r>
            <a:endParaRPr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/>
              <a:t>b)</a:t>
            </a:r>
            <a:r>
              <a:rPr lang="zh-CN" altLang="en-US" sz="1800" dirty="0"/>
              <a:t>如果</a:t>
            </a:r>
            <a:r>
              <a:rPr lang="en-US" altLang="zh-CN" sz="1800" dirty="0"/>
              <a:t>A</a:t>
            </a:r>
            <a:r>
              <a:rPr lang="zh-CN" altLang="en-US" sz="1800" dirty="0"/>
              <a:t>是连续值，对应于</a:t>
            </a:r>
            <a:r>
              <a:rPr lang="en-US" altLang="zh-CN" sz="1800" dirty="0">
                <a:solidFill>
                  <a:srgbClr val="000000"/>
                </a:solidFill>
              </a:rPr>
              <a:t>A&lt;=</a:t>
            </a:r>
            <a:r>
              <a:rPr lang="en-US" altLang="zh-CN" sz="1800" dirty="0" err="1">
                <a:solidFill>
                  <a:srgbClr val="000000"/>
                </a:solidFill>
              </a:rPr>
              <a:t>split_point</a:t>
            </a:r>
            <a:r>
              <a:rPr lang="zh-CN" altLang="en-US" sz="1800" dirty="0">
                <a:solidFill>
                  <a:srgbClr val="000000"/>
                </a:solidFill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</a:rPr>
              <a:t>A&gt;</a:t>
            </a:r>
            <a:r>
              <a:rPr lang="en-US" altLang="zh-CN" sz="1800" dirty="0" err="1">
                <a:solidFill>
                  <a:srgbClr val="000000"/>
                </a:solidFill>
              </a:rPr>
              <a:t>split_point</a:t>
            </a:r>
            <a:r>
              <a:rPr lang="zh-CN" altLang="en-US" sz="1800" dirty="0">
                <a:solidFill>
                  <a:srgbClr val="000000"/>
                </a:solidFill>
              </a:rPr>
              <a:t>，</a:t>
            </a:r>
            <a:r>
              <a:rPr lang="zh-CN" altLang="en-US" sz="1800" dirty="0"/>
              <a:t>分别产生两个分枝；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c)</a:t>
            </a:r>
            <a:r>
              <a:rPr lang="zh-CN" altLang="en-US" sz="1800" dirty="0">
                <a:solidFill>
                  <a:srgbClr val="000000"/>
                </a:solidFill>
              </a:rPr>
              <a:t>如果</a:t>
            </a:r>
            <a:r>
              <a:rPr lang="en-US" altLang="zh-CN" sz="1800" dirty="0">
                <a:solidFill>
                  <a:srgbClr val="000000"/>
                </a:solidFill>
              </a:rPr>
              <a:t>A</a:t>
            </a:r>
            <a:r>
              <a:rPr lang="zh-CN" altLang="en-US" sz="1800" dirty="0">
                <a:solidFill>
                  <a:srgbClr val="000000"/>
                </a:solidFill>
              </a:rPr>
              <a:t>是离散值，且要求二叉树，测试</a:t>
            </a:r>
            <a:r>
              <a:rPr lang="en-US" altLang="zh-CN" sz="1800" dirty="0"/>
              <a:t>A</a:t>
            </a:r>
            <a:r>
              <a:rPr lang="zh-CN" altLang="en-US" sz="1800" dirty="0"/>
              <a:t>∈</a:t>
            </a:r>
            <a:r>
              <a:rPr lang="en-US" altLang="zh-CN" sz="1800" dirty="0"/>
              <a:t>S</a:t>
            </a:r>
            <a:r>
              <a:rPr lang="en-US" altLang="zh-CN" sz="1800" baseline="-25000" dirty="0"/>
              <a:t>A</a:t>
            </a:r>
            <a:r>
              <a:rPr lang="zh-CN" altLang="en-US" sz="1800" dirty="0"/>
              <a:t>，其中</a:t>
            </a:r>
            <a:r>
              <a:rPr lang="en-US" altLang="zh-CN" sz="1800" dirty="0"/>
              <a:t>S</a:t>
            </a:r>
            <a:r>
              <a:rPr lang="en-US" altLang="zh-CN" sz="1800" baseline="-25000" dirty="0"/>
              <a:t>A</a:t>
            </a:r>
            <a:r>
              <a:rPr lang="zh-CN" altLang="en-US" sz="1800" dirty="0"/>
              <a:t>是</a:t>
            </a:r>
            <a:r>
              <a:rPr lang="en-US" altLang="zh-CN" sz="1800" dirty="0"/>
              <a:t>A</a:t>
            </a:r>
            <a:r>
              <a:rPr lang="zh-CN" altLang="en-US" sz="1800" dirty="0"/>
              <a:t>的分裂子集。</a:t>
            </a:r>
            <a:endParaRPr lang="zh-CN" altLang="en-US" sz="1800" baseline="-25000" dirty="0"/>
          </a:p>
        </p:txBody>
      </p:sp>
      <p:sp>
        <p:nvSpPr>
          <p:cNvPr id="53" name="页脚占位符 3">
            <a:extLst>
              <a:ext uri="{FF2B5EF4-FFF2-40B4-BE49-F238E27FC236}">
                <a16:creationId xmlns:a16="http://schemas.microsoft.com/office/drawing/2014/main" id="{6562C9E2-7569-4062-A261-42002C77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1607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581"/>
    </mc:Choice>
    <mc:Fallback xmlns="">
      <p:transition advTm="1635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灯片编号占位符 5">
            <a:extLst>
              <a:ext uri="{FF2B5EF4-FFF2-40B4-BE49-F238E27FC236}">
                <a16:creationId xmlns:a16="http://schemas.microsoft.com/office/drawing/2014/main" id="{D861A1AE-41D4-46D0-9301-D16381B9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40F0DD3-CF21-4094-A923-CF21CCA941AF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A39C641-8043-477A-ABB8-0495DFE24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例子</a:t>
            </a:r>
            <a:r>
              <a:rPr lang="en-US" altLang="zh-CN" b="0" dirty="0"/>
              <a:t>(1/2)</a:t>
            </a:r>
            <a:endParaRPr b="0" dirty="0"/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5B531B72-125A-4F92-9421-229754924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1246457"/>
            <a:ext cx="7345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 err="1">
                <a:solidFill>
                  <a:schemeClr val="tx2"/>
                </a:solidFill>
                <a:latin typeface="华文楷体" panose="02010600040101010101" pitchFamily="2" charset="-122"/>
              </a:rPr>
              <a:t>AllElectronics</a:t>
            </a:r>
            <a:r>
              <a:rPr lang="en-US" altLang="zh-CN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顾客数据库训练数据元组（训练集）</a:t>
            </a: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6AEECC3B-A0A0-4E77-B6AE-20EF1CE6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453E71B-8D10-4B4C-9469-B30ADA234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62474"/>
              </p:ext>
            </p:extLst>
          </p:nvPr>
        </p:nvGraphicFramePr>
        <p:xfrm>
          <a:off x="2619375" y="1897041"/>
          <a:ext cx="7345362" cy="4819901"/>
        </p:xfrm>
        <a:graphic>
          <a:graphicData uri="http://schemas.openxmlformats.org/drawingml/2006/table">
            <a:tbl>
              <a:tblPr/>
              <a:tblGrid>
                <a:gridCol w="53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84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351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RID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AGE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INCOME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STUDENT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CREDIT_RATING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CLASS:BUYS_COMPUTER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474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249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14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　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58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751"/>
    </mc:Choice>
    <mc:Fallback xmlns="">
      <p:transition advTm="217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A4E547A9-4E73-489E-8CAC-6557F60A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8D64589-866F-49F5-8D4B-F0251FB1D397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338" name="标题 1">
            <a:extLst>
              <a:ext uri="{FF2B5EF4-FFF2-40B4-BE49-F238E27FC236}">
                <a16:creationId xmlns:a16="http://schemas.microsoft.com/office/drawing/2014/main" id="{9A56ECDE-5E9D-43B5-8F06-75F74D5D9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j-ea"/>
              </a:rPr>
              <a:t>分类问题、预测问题</a:t>
            </a:r>
            <a:endParaRPr b="0" dirty="0">
              <a:latin typeface="+mj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00C5420-8A5F-47F9-AF7B-317A83707EE7}"/>
              </a:ext>
            </a:extLst>
          </p:cNvPr>
          <p:cNvSpPr/>
          <p:nvPr/>
        </p:nvSpPr>
        <p:spPr bwMode="auto">
          <a:xfrm>
            <a:off x="792779" y="1797703"/>
            <a:ext cx="3161198" cy="1785935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银行贷款员需要分析数据，搞清楚哪些贷款申请者是“安全的”，银行的“风险”是什么。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D2CDC3A-B7C9-41E3-BB09-D5ED5CF30FFA}"/>
              </a:ext>
            </a:extLst>
          </p:cNvPr>
          <p:cNvSpPr/>
          <p:nvPr/>
        </p:nvSpPr>
        <p:spPr bwMode="auto">
          <a:xfrm>
            <a:off x="883595" y="4133442"/>
            <a:ext cx="2979567" cy="1692677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市场经理需要分析数据，以便帮助他猜测具有某些特征的顾客是否会购买计算机。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8873484-D73E-4AC7-AABF-E375122FB6CE}"/>
              </a:ext>
            </a:extLst>
          </p:cNvPr>
          <p:cNvSpPr/>
          <p:nvPr/>
        </p:nvSpPr>
        <p:spPr bwMode="auto">
          <a:xfrm>
            <a:off x="4458059" y="1797703"/>
            <a:ext cx="3065146" cy="1785935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医学研究者希望分析癌症数据，预测病人应当接受具体治疗方案的哪一种。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F4F17B-5920-41D2-B132-BE8ADFE70DA4}"/>
              </a:ext>
            </a:extLst>
          </p:cNvPr>
          <p:cNvSpPr/>
          <p:nvPr/>
        </p:nvSpPr>
        <p:spPr bwMode="auto">
          <a:xfrm>
            <a:off x="4559627" y="4118872"/>
            <a:ext cx="2592288" cy="164000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b="1" dirty="0">
                <a:solidFill>
                  <a:srgbClr val="FF0000"/>
                </a:solidFill>
              </a:rPr>
              <a:t>分类问题</a:t>
            </a:r>
            <a:endParaRPr lang="en-US" altLang="zh-CN" sz="2585" b="1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zh-CN" altLang="en-US" sz="2400" b="1" dirty="0">
                <a:solidFill>
                  <a:srgbClr val="0066FF"/>
                </a:solidFill>
              </a:rPr>
              <a:t>预测类标号</a:t>
            </a:r>
          </a:p>
        </p:txBody>
      </p:sp>
      <p:pic>
        <p:nvPicPr>
          <p:cNvPr id="119810" name="Picture 2" descr="https://img-blog.csdnimg.cn/20181214210951899.png?x-oss-process=image/watermark,type_ZmFuZ3poZW5naGVpdGk,shadow_10,text_aHR0cHM6Ly9ibG9nLmNzZG4ubmV0L3FxXzM1NjQ5NjY5,size_16,color_FFFFFF,t_70">
            <a:extLst>
              <a:ext uri="{FF2B5EF4-FFF2-40B4-BE49-F238E27FC236}">
                <a16:creationId xmlns:a16="http://schemas.microsoft.com/office/drawing/2014/main" id="{E98760E1-62F0-447B-989C-6D667EAC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80" y="1745860"/>
            <a:ext cx="3697288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B385DF35-8894-43D3-AC6B-EE5F95BF536E}"/>
              </a:ext>
            </a:extLst>
          </p:cNvPr>
          <p:cNvSpPr/>
          <p:nvPr/>
        </p:nvSpPr>
        <p:spPr bwMode="auto">
          <a:xfrm>
            <a:off x="8086494" y="4698115"/>
            <a:ext cx="2674645" cy="146111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b="1" dirty="0">
                <a:solidFill>
                  <a:srgbClr val="FF0000"/>
                </a:solidFill>
              </a:rPr>
              <a:t>预测问题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zh-CN" altLang="en-US" sz="2400" b="1" dirty="0">
                <a:solidFill>
                  <a:srgbClr val="0066FF"/>
                </a:solidFill>
              </a:rPr>
              <a:t>预测连续值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defRPr/>
            </a:pPr>
            <a:endParaRPr lang="zh-CN" altLang="en-US" sz="2585" b="1" dirty="0">
              <a:solidFill>
                <a:srgbClr val="FF0000"/>
              </a:solidFill>
            </a:endParaRPr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456F598-E11F-4C7E-A624-77EDDE20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6434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灯片编号占位符 4">
            <a:extLst>
              <a:ext uri="{FF2B5EF4-FFF2-40B4-BE49-F238E27FC236}">
                <a16:creationId xmlns:a16="http://schemas.microsoft.com/office/drawing/2014/main" id="{76AC78DA-D8F4-4FAA-A25C-225FEFE9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00D0E97-8EA4-4270-831F-1E1E7CE5AC3F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7890" name="Rectangle 93">
            <a:extLst>
              <a:ext uri="{FF2B5EF4-FFF2-40B4-BE49-F238E27FC236}">
                <a16:creationId xmlns:a16="http://schemas.microsoft.com/office/drawing/2014/main" id="{DFE1939B-6CEB-4C23-B8F3-7C06AF79B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例子</a:t>
            </a:r>
            <a:r>
              <a:rPr lang="en-US" altLang="zh-CN" b="0" dirty="0"/>
              <a:t>(2/2)</a:t>
            </a:r>
            <a:endParaRPr b="0" dirty="0"/>
          </a:p>
        </p:txBody>
      </p:sp>
      <p:sp>
        <p:nvSpPr>
          <p:cNvPr id="37892" name="Text Box 92">
            <a:extLst>
              <a:ext uri="{FF2B5EF4-FFF2-40B4-BE49-F238E27FC236}">
                <a16:creationId xmlns:a16="http://schemas.microsoft.com/office/drawing/2014/main" id="{B9C63956-3ED1-47E2-B1FC-050D4906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151" y="1281408"/>
            <a:ext cx="7345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“</a:t>
            </a:r>
            <a:r>
              <a:rPr lang="en-US" altLang="zh-CN" sz="2400" dirty="0" err="1">
                <a:solidFill>
                  <a:schemeClr val="tx2"/>
                </a:solidFill>
                <a:latin typeface="华文楷体" panose="02010600040101010101" pitchFamily="2" charset="-122"/>
              </a:rPr>
              <a:t>buys_computer</a:t>
            </a:r>
            <a:r>
              <a:rPr lang="en-US" altLang="zh-CN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” </a:t>
            </a:r>
            <a:r>
              <a:rPr lang="zh-CN" altLang="en-US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的决策树</a:t>
            </a:r>
          </a:p>
        </p:txBody>
      </p:sp>
      <p:grpSp>
        <p:nvGrpSpPr>
          <p:cNvPr id="37893" name="Group 140">
            <a:extLst>
              <a:ext uri="{FF2B5EF4-FFF2-40B4-BE49-F238E27FC236}">
                <a16:creationId xmlns:a16="http://schemas.microsoft.com/office/drawing/2014/main" id="{8E95CBB5-B644-484D-8A47-7D4389D5DF21}"/>
              </a:ext>
            </a:extLst>
          </p:cNvPr>
          <p:cNvGrpSpPr>
            <a:grpSpLocks/>
          </p:cNvGrpSpPr>
          <p:nvPr/>
        </p:nvGrpSpPr>
        <p:grpSpPr bwMode="auto">
          <a:xfrm>
            <a:off x="2787441" y="1915043"/>
            <a:ext cx="6911975" cy="4391025"/>
            <a:chOff x="930" y="1480"/>
            <a:chExt cx="3696" cy="2518"/>
          </a:xfrm>
        </p:grpSpPr>
        <p:sp>
          <p:nvSpPr>
            <p:cNvPr id="37894" name="AutoShape 95">
              <a:extLst>
                <a:ext uri="{FF2B5EF4-FFF2-40B4-BE49-F238E27FC236}">
                  <a16:creationId xmlns:a16="http://schemas.microsoft.com/office/drawing/2014/main" id="{167E73E8-39E7-4211-AD69-31DE15300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1480"/>
              <a:ext cx="582" cy="344"/>
            </a:xfrm>
            <a:prstGeom prst="roundRect">
              <a:avLst>
                <a:gd name="adj" fmla="val 1666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7895" name="AutoShape 96">
              <a:extLst>
                <a:ext uri="{FF2B5EF4-FFF2-40B4-BE49-F238E27FC236}">
                  <a16:creationId xmlns:a16="http://schemas.microsoft.com/office/drawing/2014/main" id="{83CF380D-8DD7-4019-AE14-EC2CAF38B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555"/>
              <a:ext cx="1163" cy="344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7896" name="AutoShape 97">
              <a:extLst>
                <a:ext uri="{FF2B5EF4-FFF2-40B4-BE49-F238E27FC236}">
                  <a16:creationId xmlns:a16="http://schemas.microsoft.com/office/drawing/2014/main" id="{4A99DD87-203B-4F71-8559-202764D3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556"/>
              <a:ext cx="760" cy="343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7897" name="Rectangle 98">
              <a:extLst>
                <a:ext uri="{FF2B5EF4-FFF2-40B4-BE49-F238E27FC236}">
                  <a16:creationId xmlns:a16="http://schemas.microsoft.com/office/drawing/2014/main" id="{ADFADFC0-08E9-4CA7-8EAC-3AEBEC96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1523"/>
              <a:ext cx="400" cy="26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age?</a:t>
              </a:r>
            </a:p>
          </p:txBody>
        </p:sp>
        <p:sp>
          <p:nvSpPr>
            <p:cNvPr id="37898" name="Rectangle 99">
              <a:extLst>
                <a:ext uri="{FF2B5EF4-FFF2-40B4-BE49-F238E27FC236}">
                  <a16:creationId xmlns:a16="http://schemas.microsoft.com/office/drawing/2014/main" id="{D51BC03B-5EF2-482F-98DB-669D42836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2073"/>
              <a:ext cx="64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overcast</a:t>
              </a:r>
            </a:p>
          </p:txBody>
        </p:sp>
        <p:sp>
          <p:nvSpPr>
            <p:cNvPr id="37899" name="Rectangle 100">
              <a:extLst>
                <a:ext uri="{FF2B5EF4-FFF2-40B4-BE49-F238E27FC236}">
                  <a16:creationId xmlns:a16="http://schemas.microsoft.com/office/drawing/2014/main" id="{5FAB9FAC-C9C8-4A92-B44B-AEF152D42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2589"/>
              <a:ext cx="647" cy="26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student?</a:t>
              </a:r>
            </a:p>
          </p:txBody>
        </p:sp>
        <p:sp>
          <p:nvSpPr>
            <p:cNvPr id="37900" name="Rectangle 101">
              <a:extLst>
                <a:ext uri="{FF2B5EF4-FFF2-40B4-BE49-F238E27FC236}">
                  <a16:creationId xmlns:a16="http://schemas.microsoft.com/office/drawing/2014/main" id="{A12D89F9-C718-4BC7-A6AC-59745965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2596"/>
              <a:ext cx="970" cy="26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credit rating?</a:t>
              </a:r>
            </a:p>
          </p:txBody>
        </p:sp>
        <p:sp>
          <p:nvSpPr>
            <p:cNvPr id="37901" name="Line 102">
              <a:extLst>
                <a:ext uri="{FF2B5EF4-FFF2-40B4-BE49-F238E27FC236}">
                  <a16:creationId xmlns:a16="http://schemas.microsoft.com/office/drawing/2014/main" id="{4665225F-67E2-4762-809A-2E9EABC0D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0" y="1824"/>
              <a:ext cx="717" cy="7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2" name="Line 103">
              <a:extLst>
                <a:ext uri="{FF2B5EF4-FFF2-40B4-BE49-F238E27FC236}">
                  <a16:creationId xmlns:a16="http://schemas.microsoft.com/office/drawing/2014/main" id="{A690C38B-C985-45D4-B2DC-673CE95749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8" y="1827"/>
              <a:ext cx="1" cy="3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3" name="Line 104">
              <a:extLst>
                <a:ext uri="{FF2B5EF4-FFF2-40B4-BE49-F238E27FC236}">
                  <a16:creationId xmlns:a16="http://schemas.microsoft.com/office/drawing/2014/main" id="{EB7208A0-EE26-4991-8A3E-B83F115BD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824"/>
              <a:ext cx="1024" cy="7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4" name="Rectangle 105">
              <a:extLst>
                <a:ext uri="{FF2B5EF4-FFF2-40B4-BE49-F238E27FC236}">
                  <a16:creationId xmlns:a16="http://schemas.microsoft.com/office/drawing/2014/main" id="{3F9EEDB2-0C8C-457A-95B1-9D14E3FBA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121"/>
              <a:ext cx="349" cy="23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SimSun" panose="02010600030101010101" pitchFamily="2" charset="-122"/>
                </a:rPr>
                <a:t>≤</a:t>
              </a:r>
              <a:r>
                <a:rPr lang="zh-CN" altLang="en-US" sz="2000" b="1">
                  <a:ea typeface="SimSun" panose="02010600030101010101" pitchFamily="2" charset="-122"/>
                </a:rPr>
                <a:t>30</a:t>
              </a:r>
            </a:p>
          </p:txBody>
        </p:sp>
        <p:sp>
          <p:nvSpPr>
            <p:cNvPr id="37905" name="Rectangle 106">
              <a:extLst>
                <a:ext uri="{FF2B5EF4-FFF2-40B4-BE49-F238E27FC236}">
                  <a16:creationId xmlns:a16="http://schemas.microsoft.com/office/drawing/2014/main" id="{EBD9C363-AA3A-48F6-A945-9D0829D4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2128"/>
              <a:ext cx="312" cy="22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ea typeface="SimSun" panose="02010600030101010101" pitchFamily="2" charset="-122"/>
                </a:rPr>
                <a:t>&gt;40</a:t>
              </a:r>
              <a:endParaRPr lang="zh-CN" altLang="en-US" sz="2000">
                <a:ea typeface="SimSun" panose="02010600030101010101" pitchFamily="2" charset="-122"/>
              </a:endParaRPr>
            </a:p>
          </p:txBody>
        </p:sp>
        <p:sp>
          <p:nvSpPr>
            <p:cNvPr id="37906" name="Line 107">
              <a:extLst>
                <a:ext uri="{FF2B5EF4-FFF2-40B4-BE49-F238E27FC236}">
                  <a16:creationId xmlns:a16="http://schemas.microsoft.com/office/drawing/2014/main" id="{24FAF3D6-BB6C-43C7-8232-F30AD2DDE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" y="2921"/>
              <a:ext cx="360" cy="7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7" name="Line 108">
              <a:extLst>
                <a:ext uri="{FF2B5EF4-FFF2-40B4-BE49-F238E27FC236}">
                  <a16:creationId xmlns:a16="http://schemas.microsoft.com/office/drawing/2014/main" id="{DD2C3A36-01A7-4645-BEB1-39BE08588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1" y="2921"/>
              <a:ext cx="381" cy="6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8" name="Line 109">
              <a:extLst>
                <a:ext uri="{FF2B5EF4-FFF2-40B4-BE49-F238E27FC236}">
                  <a16:creationId xmlns:a16="http://schemas.microsoft.com/office/drawing/2014/main" id="{E09F7297-BC0C-40AC-9916-F0BDC78187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9" y="2921"/>
              <a:ext cx="168" cy="7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9" name="Line 110">
              <a:extLst>
                <a:ext uri="{FF2B5EF4-FFF2-40B4-BE49-F238E27FC236}">
                  <a16:creationId xmlns:a16="http://schemas.microsoft.com/office/drawing/2014/main" id="{22DD2ACB-15B1-4339-8E8F-2E0C8228D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1" y="2921"/>
              <a:ext cx="243" cy="7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111">
              <a:extLst>
                <a:ext uri="{FF2B5EF4-FFF2-40B4-BE49-F238E27FC236}">
                  <a16:creationId xmlns:a16="http://schemas.microsoft.com/office/drawing/2014/main" id="{D514ABA2-9BD3-4B6D-9A97-1C7CB6F40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2308"/>
              <a:ext cx="0" cy="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11" name="Group 112">
              <a:extLst>
                <a:ext uri="{FF2B5EF4-FFF2-40B4-BE49-F238E27FC236}">
                  <a16:creationId xmlns:a16="http://schemas.microsoft.com/office/drawing/2014/main" id="{AF8358C3-89B5-475E-90D6-E8BAEB4B6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6" y="2556"/>
              <a:ext cx="537" cy="387"/>
              <a:chOff x="2208" y="2352"/>
              <a:chExt cx="576" cy="432"/>
            </a:xfrm>
          </p:grpSpPr>
          <p:sp>
            <p:nvSpPr>
              <p:cNvPr id="37929" name="Oval 113">
                <a:extLst>
                  <a:ext uri="{FF2B5EF4-FFF2-40B4-BE49-F238E27FC236}">
                    <a16:creationId xmlns:a16="http://schemas.microsoft.com/office/drawing/2014/main" id="{D7F49D6E-6424-47AE-B78C-C4F155307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930" name="Rectangle 114">
                <a:extLst>
                  <a:ext uri="{FF2B5EF4-FFF2-40B4-BE49-F238E27FC236}">
                    <a16:creationId xmlns:a16="http://schemas.microsoft.com/office/drawing/2014/main" id="{D9E030CA-3473-4E63-B505-072CC87D6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400"/>
                <a:ext cx="342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sp>
          <p:nvSpPr>
            <p:cNvPr id="37912" name="Rectangle 115">
              <a:extLst>
                <a:ext uri="{FF2B5EF4-FFF2-40B4-BE49-F238E27FC236}">
                  <a16:creationId xmlns:a16="http://schemas.microsoft.com/office/drawing/2014/main" id="{381F4BA7-37A2-443D-88E6-E7F901E95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" y="2127"/>
              <a:ext cx="626" cy="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ea typeface="SimSun" panose="02010600030101010101" pitchFamily="2" charset="-122"/>
                </a:rPr>
                <a:t>30</a:t>
              </a:r>
              <a:r>
                <a:rPr lang="en-US" altLang="zh-CN" sz="2000" b="1">
                  <a:ea typeface="SimSun" panose="02010600030101010101" pitchFamily="2" charset="-122"/>
                </a:rPr>
                <a:t>…40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grpSp>
          <p:nvGrpSpPr>
            <p:cNvPr id="37913" name="Group 116">
              <a:extLst>
                <a:ext uri="{FF2B5EF4-FFF2-40B4-BE49-F238E27FC236}">
                  <a16:creationId xmlns:a16="http://schemas.microsoft.com/office/drawing/2014/main" id="{0EDCDF7E-93FC-455E-93BF-F99E58D1B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3593"/>
              <a:ext cx="447" cy="343"/>
              <a:chOff x="2304" y="3120"/>
              <a:chExt cx="480" cy="384"/>
            </a:xfrm>
          </p:grpSpPr>
          <p:sp>
            <p:nvSpPr>
              <p:cNvPr id="37927" name="Oval 117">
                <a:extLst>
                  <a:ext uri="{FF2B5EF4-FFF2-40B4-BE49-F238E27FC236}">
                    <a16:creationId xmlns:a16="http://schemas.microsoft.com/office/drawing/2014/main" id="{0470E631-1BA3-43A1-9A8C-8F26DC909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480" cy="384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928" name="Rectangle 118">
                <a:extLst>
                  <a:ext uri="{FF2B5EF4-FFF2-40B4-BE49-F238E27FC236}">
                    <a16:creationId xmlns:a16="http://schemas.microsoft.com/office/drawing/2014/main" id="{01A4F6DE-7685-4048-8309-2C4F674C2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3168"/>
                <a:ext cx="283" cy="297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no</a:t>
                </a:r>
              </a:p>
            </p:txBody>
          </p:sp>
        </p:grpSp>
        <p:grpSp>
          <p:nvGrpSpPr>
            <p:cNvPr id="37914" name="Group 119">
              <a:extLst>
                <a:ext uri="{FF2B5EF4-FFF2-40B4-BE49-F238E27FC236}">
                  <a16:creationId xmlns:a16="http://schemas.microsoft.com/office/drawing/2014/main" id="{BC173F0F-900D-412A-977D-B4961A413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7" y="3633"/>
              <a:ext cx="447" cy="344"/>
              <a:chOff x="2304" y="3120"/>
              <a:chExt cx="480" cy="384"/>
            </a:xfrm>
          </p:grpSpPr>
          <p:sp>
            <p:nvSpPr>
              <p:cNvPr id="37925" name="Oval 120">
                <a:extLst>
                  <a:ext uri="{FF2B5EF4-FFF2-40B4-BE49-F238E27FC236}">
                    <a16:creationId xmlns:a16="http://schemas.microsoft.com/office/drawing/2014/main" id="{D0AB8364-F910-4373-9F4D-069B09A5A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480" cy="384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926" name="Rectangle 121">
                <a:extLst>
                  <a:ext uri="{FF2B5EF4-FFF2-40B4-BE49-F238E27FC236}">
                    <a16:creationId xmlns:a16="http://schemas.microsoft.com/office/drawing/2014/main" id="{B84C0CB0-E460-4C5E-907F-CA2A3DAED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3168"/>
                <a:ext cx="283" cy="296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no</a:t>
                </a:r>
              </a:p>
            </p:txBody>
          </p:sp>
        </p:grpSp>
        <p:grpSp>
          <p:nvGrpSpPr>
            <p:cNvPr id="37915" name="Group 122">
              <a:extLst>
                <a:ext uri="{FF2B5EF4-FFF2-40B4-BE49-F238E27FC236}">
                  <a16:creationId xmlns:a16="http://schemas.microsoft.com/office/drawing/2014/main" id="{48C34B1C-DBA9-4180-B00A-22446A2A9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9" y="3611"/>
              <a:ext cx="537" cy="387"/>
              <a:chOff x="2208" y="2352"/>
              <a:chExt cx="576" cy="432"/>
            </a:xfrm>
          </p:grpSpPr>
          <p:sp>
            <p:nvSpPr>
              <p:cNvPr id="37923" name="Oval 123">
                <a:extLst>
                  <a:ext uri="{FF2B5EF4-FFF2-40B4-BE49-F238E27FC236}">
                    <a16:creationId xmlns:a16="http://schemas.microsoft.com/office/drawing/2014/main" id="{4AACDB33-B160-4436-9956-2A4EBE371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924" name="Rectangle 124">
                <a:extLst>
                  <a:ext uri="{FF2B5EF4-FFF2-40B4-BE49-F238E27FC236}">
                    <a16:creationId xmlns:a16="http://schemas.microsoft.com/office/drawing/2014/main" id="{097A81FB-3532-4353-9875-3D94A97D6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" y="2400"/>
                <a:ext cx="342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grpSp>
          <p:nvGrpSpPr>
            <p:cNvPr id="37916" name="Group 125">
              <a:extLst>
                <a:ext uri="{FF2B5EF4-FFF2-40B4-BE49-F238E27FC236}">
                  <a16:creationId xmlns:a16="http://schemas.microsoft.com/office/drawing/2014/main" id="{19A27DE4-6498-4771-9C2F-A66C11BE22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" y="3611"/>
              <a:ext cx="536" cy="387"/>
              <a:chOff x="2208" y="2352"/>
              <a:chExt cx="576" cy="432"/>
            </a:xfrm>
          </p:grpSpPr>
          <p:sp>
            <p:nvSpPr>
              <p:cNvPr id="37921" name="Oval 126">
                <a:extLst>
                  <a:ext uri="{FF2B5EF4-FFF2-40B4-BE49-F238E27FC236}">
                    <a16:creationId xmlns:a16="http://schemas.microsoft.com/office/drawing/2014/main" id="{5C2E9EA7-2611-4B11-A590-FA8BDCF5C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922" name="Rectangle 127">
                <a:extLst>
                  <a:ext uri="{FF2B5EF4-FFF2-40B4-BE49-F238E27FC236}">
                    <a16:creationId xmlns:a16="http://schemas.microsoft.com/office/drawing/2014/main" id="{7DDE6789-6D94-44AC-94D0-35933B690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400"/>
                <a:ext cx="343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sp>
          <p:nvSpPr>
            <p:cNvPr id="37917" name="Rectangle 136">
              <a:extLst>
                <a:ext uri="{FF2B5EF4-FFF2-40B4-BE49-F238E27FC236}">
                  <a16:creationId xmlns:a16="http://schemas.microsoft.com/office/drawing/2014/main" id="{D10D2D58-6BFB-40CD-8594-BCCFB8C53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3124"/>
              <a:ext cx="319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37918" name="Rectangle 137">
              <a:extLst>
                <a:ext uri="{FF2B5EF4-FFF2-40B4-BE49-F238E27FC236}">
                  <a16:creationId xmlns:a16="http://schemas.microsoft.com/office/drawing/2014/main" id="{3532C064-EE09-4596-A07B-EFE2A83CD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42"/>
              <a:ext cx="327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fair</a:t>
              </a:r>
            </a:p>
          </p:txBody>
        </p:sp>
        <p:sp>
          <p:nvSpPr>
            <p:cNvPr id="37919" name="Rectangle 138">
              <a:extLst>
                <a:ext uri="{FF2B5EF4-FFF2-40B4-BE49-F238E27FC236}">
                  <a16:creationId xmlns:a16="http://schemas.microsoft.com/office/drawing/2014/main" id="{B8B85F46-17F7-4DC8-AFA9-22044973F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50"/>
              <a:ext cx="692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excellent</a:t>
              </a:r>
            </a:p>
          </p:txBody>
        </p:sp>
        <p:sp>
          <p:nvSpPr>
            <p:cNvPr id="37920" name="Rectangle 139">
              <a:extLst>
                <a:ext uri="{FF2B5EF4-FFF2-40B4-BE49-F238E27FC236}">
                  <a16:creationId xmlns:a16="http://schemas.microsoft.com/office/drawing/2014/main" id="{B8B0E7EC-5BE2-4783-B469-302DCA09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24"/>
              <a:ext cx="264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no</a:t>
              </a:r>
            </a:p>
          </p:txBody>
        </p:sp>
      </p:grpSp>
      <p:sp>
        <p:nvSpPr>
          <p:cNvPr id="44" name="页脚占位符 3">
            <a:extLst>
              <a:ext uri="{FF2B5EF4-FFF2-40B4-BE49-F238E27FC236}">
                <a16:creationId xmlns:a16="http://schemas.microsoft.com/office/drawing/2014/main" id="{BD752170-8A14-44D5-BB63-7A29E0BF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99825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901"/>
    </mc:Choice>
    <mc:Fallback xmlns="">
      <p:transition advTm="6390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灯片编号占位符 5">
            <a:extLst>
              <a:ext uri="{FF2B5EF4-FFF2-40B4-BE49-F238E27FC236}">
                <a16:creationId xmlns:a16="http://schemas.microsoft.com/office/drawing/2014/main" id="{6E3B3021-0331-407D-9686-B33625CD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FFDDBED-733D-4FC5-BDFE-FA1AD079E0E3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38" name="Rectangle 4">
            <a:extLst>
              <a:ext uri="{FF2B5EF4-FFF2-40B4-BE49-F238E27FC236}">
                <a16:creationId xmlns:a16="http://schemas.microsoft.com/office/drawing/2014/main" id="{77DD24DF-A908-41AA-9019-94AE757BC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b="0" dirty="0" err="1"/>
              <a:t>属性选择度量</a:t>
            </a:r>
            <a:endParaRPr b="0" dirty="0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68FD4D2-54CD-42AF-8F4E-FE3DB38DC1A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dirty="0" err="1">
                <a:solidFill>
                  <a:srgbClr val="FF0000"/>
                </a:solidFill>
              </a:rPr>
              <a:t>属性选择度量</a:t>
            </a:r>
            <a:r>
              <a:rPr dirty="0" err="1"/>
              <a:t>是一种分裂准则，是将给定类标记的训练元组“最好”地划分成几个类的启发式方法</a:t>
            </a:r>
            <a:r>
              <a:rPr dirty="0"/>
              <a:t>。</a:t>
            </a:r>
            <a:endParaRPr lang="en-US" altLang="zh-CN" dirty="0"/>
          </a:p>
          <a:p>
            <a:pPr lvl="1" eaLnBrk="1" hangingPunct="1"/>
            <a:r>
              <a:rPr sz="2800" dirty="0"/>
              <a:t>又称</a:t>
            </a:r>
            <a:r>
              <a:rPr sz="2800" dirty="0">
                <a:solidFill>
                  <a:srgbClr val="FF0000"/>
                </a:solidFill>
              </a:rPr>
              <a:t>分裂规则：</a:t>
            </a:r>
            <a:r>
              <a:rPr sz="2800" dirty="0"/>
              <a:t>因为它们决定给定节点上的元组如何分裂</a:t>
            </a:r>
            <a:endParaRPr lang="en-US" sz="2800" dirty="0"/>
          </a:p>
          <a:p>
            <a:pPr lvl="1" eaLnBrk="1" hangingPunct="1"/>
            <a:r>
              <a:rPr sz="2800" dirty="0"/>
              <a:t>具有最好度量得分的属性将被选作给定元组的分裂属性</a:t>
            </a:r>
            <a:endParaRPr lang="en-US" sz="2800" dirty="0"/>
          </a:p>
          <a:p>
            <a:pPr lvl="1" eaLnBrk="1" hangingPunct="1"/>
            <a:r>
              <a:rPr sz="2800" dirty="0"/>
              <a:t>三种流行的属性选择度量</a:t>
            </a:r>
            <a:endParaRPr lang="en-US" sz="2800" dirty="0"/>
          </a:p>
          <a:p>
            <a:pPr lvl="2" eaLnBrk="1" hangingPunct="1"/>
            <a:r>
              <a:rPr sz="2400" dirty="0" err="1"/>
              <a:t>信息增益</a:t>
            </a:r>
            <a:r>
              <a:rPr sz="2400" dirty="0"/>
              <a:t>（</a:t>
            </a:r>
            <a:r>
              <a:rPr lang="en-US" altLang="zh-CN" sz="2400" dirty="0"/>
              <a:t> information gain </a:t>
            </a:r>
            <a:r>
              <a:rPr sz="2400" dirty="0"/>
              <a:t>）</a:t>
            </a:r>
            <a:endParaRPr lang="en-US" sz="2400" dirty="0"/>
          </a:p>
          <a:p>
            <a:pPr lvl="2" eaLnBrk="1" hangingPunct="1"/>
            <a:r>
              <a:rPr lang="en-US" altLang="zh-CN" sz="2400" dirty="0" err="1"/>
              <a:t>增益率</a:t>
            </a:r>
            <a:r>
              <a:rPr lang="en-US" altLang="zh-CN" sz="2400" dirty="0"/>
              <a:t>（ Gain Ratio ）</a:t>
            </a:r>
          </a:p>
          <a:p>
            <a:pPr lvl="2" eaLnBrk="1" hangingPunct="1"/>
            <a:r>
              <a:rPr lang="en-US" altLang="zh-CN" sz="2400" dirty="0" err="1"/>
              <a:t>Gini</a:t>
            </a:r>
            <a:r>
              <a:rPr sz="2400" dirty="0" err="1"/>
              <a:t>指标</a:t>
            </a:r>
            <a:endParaRPr lang="en-US" altLang="zh-CN" sz="2400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0AF3D9C-3E93-4277-A9A5-48A0A3BD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8855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20"/>
    </mc:Choice>
    <mc:Fallback xmlns="">
      <p:transition advTm="549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灯片编号占位符 5">
            <a:extLst>
              <a:ext uri="{FF2B5EF4-FFF2-40B4-BE49-F238E27FC236}">
                <a16:creationId xmlns:a16="http://schemas.microsoft.com/office/drawing/2014/main" id="{84394107-5C87-4C29-AC91-AC189DA8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2F0A620-0606-49DA-AF4E-71967B21D1AD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1986" name="Rectangle 37">
            <a:extLst>
              <a:ext uri="{FF2B5EF4-FFF2-40B4-BE49-F238E27FC236}">
                <a16:creationId xmlns:a16="http://schemas.microsoft.com/office/drawing/2014/main" id="{D72D76D1-2427-4AC3-9610-2C21F3713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anchor="b"/>
          <a:lstStyle/>
          <a:p>
            <a:pPr eaLnBrk="1" hangingPunct="1"/>
            <a:r>
              <a:rPr b="0" dirty="0" err="1"/>
              <a:t>信息增益</a:t>
            </a:r>
            <a:r>
              <a:rPr lang="en-US" altLang="zh-CN" b="0" dirty="0"/>
              <a:t>(1/2) (ID3/C4.5</a:t>
            </a:r>
            <a:r>
              <a:rPr lang="en-US" altLang="zh-CN" dirty="0"/>
              <a:t>)</a:t>
            </a:r>
            <a:endParaRPr dirty="0"/>
          </a:p>
        </p:txBody>
      </p:sp>
      <p:sp>
        <p:nvSpPr>
          <p:cNvPr id="41987" name="Rectangle 33">
            <a:extLst>
              <a:ext uri="{FF2B5EF4-FFF2-40B4-BE49-F238E27FC236}">
                <a16:creationId xmlns:a16="http://schemas.microsoft.com/office/drawing/2014/main" id="{C11A6155-1C59-4D77-A7A0-9E38A3B394C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t>设</a:t>
            </a:r>
            <a:r>
              <a:rPr lang="en-US" altLang="zh-CN"/>
              <a:t>D</a:t>
            </a:r>
            <a:r>
              <a:t>为训练集，假定类标号属性有</a:t>
            </a:r>
            <a:r>
              <a:rPr lang="en-US" altLang="zh-CN"/>
              <a:t>m</a:t>
            </a:r>
            <a:r>
              <a:t>个不同的值，定义</a:t>
            </a:r>
            <a:r>
              <a:rPr lang="en-US" altLang="zh-CN"/>
              <a:t>m</a:t>
            </a:r>
            <a:r>
              <a:t>个不同的类</a:t>
            </a:r>
            <a:r>
              <a:rPr lang="en-US" altLang="zh-CN"/>
              <a:t>C</a:t>
            </a:r>
            <a:r>
              <a:rPr lang="en-US" altLang="zh-CN" baseline="-25000"/>
              <a:t>i</a:t>
            </a:r>
            <a:r>
              <a:t>，</a:t>
            </a:r>
            <a:r>
              <a:rPr lang="en-US" altLang="zh-CN"/>
              <a:t>i=1,2,…m</a:t>
            </a:r>
            <a:r>
              <a:t>。设</a:t>
            </a:r>
            <a:r>
              <a:rPr lang="en-US" altLang="zh-CN"/>
              <a:t>C</a:t>
            </a:r>
            <a:r>
              <a:rPr lang="en-US" altLang="zh-CN" baseline="-25000"/>
              <a:t>i,D</a:t>
            </a:r>
            <a:r>
              <a:t>是</a:t>
            </a:r>
            <a:r>
              <a:rPr lang="en-US" altLang="zh-CN"/>
              <a:t>D</a:t>
            </a:r>
            <a:r>
              <a:t>中</a:t>
            </a:r>
            <a:r>
              <a:rPr lang="en-US" altLang="zh-CN"/>
              <a:t>C</a:t>
            </a:r>
            <a:r>
              <a:rPr lang="en-US" altLang="zh-CN" baseline="-25000"/>
              <a:t>i</a:t>
            </a:r>
            <a:r>
              <a:t>类元组的集合，</a:t>
            </a:r>
            <a:r>
              <a:rPr lang="en-US" altLang="zh-CN"/>
              <a:t>|D|</a:t>
            </a:r>
            <a:r>
              <a:t>和</a:t>
            </a:r>
            <a:r>
              <a:rPr lang="en-US" altLang="zh-CN"/>
              <a:t>| C</a:t>
            </a:r>
            <a:r>
              <a:rPr lang="en-US" altLang="zh-CN" baseline="-25000"/>
              <a:t>i,D</a:t>
            </a:r>
            <a:r>
              <a:t> </a:t>
            </a:r>
            <a:r>
              <a:rPr lang="en-US" altLang="zh-CN"/>
              <a:t>|</a:t>
            </a:r>
            <a:r>
              <a:t>分别是</a:t>
            </a:r>
            <a:r>
              <a:rPr lang="en-US" altLang="zh-CN"/>
              <a:t>D</a:t>
            </a:r>
            <a:r>
              <a:t>和</a:t>
            </a:r>
            <a:r>
              <a:rPr lang="en-US" altLang="zh-CN"/>
              <a:t>C</a:t>
            </a:r>
            <a:r>
              <a:rPr lang="en-US" altLang="zh-CN" baseline="-25000"/>
              <a:t>i,D</a:t>
            </a:r>
            <a:r>
              <a:t>中元组的个数。</a:t>
            </a:r>
            <a:endParaRPr lang="en-US"/>
          </a:p>
          <a:p>
            <a:pPr eaLnBrk="1" hangingPunct="1"/>
            <a:r>
              <a:t>对</a:t>
            </a:r>
            <a:r>
              <a:rPr lang="en-US" altLang="zh-CN"/>
              <a:t>D</a:t>
            </a:r>
            <a:r>
              <a:t>中的元组划分所需的期望信息量为：</a:t>
            </a:r>
            <a:endParaRPr lang="en-US" altLang="zh-CN"/>
          </a:p>
          <a:p>
            <a:pPr eaLnBrk="1" hangingPunct="1"/>
            <a:endParaRPr lang="en-US" altLang="zh-CN">
              <a:ea typeface="SimSun" panose="02010600030101010101" pitchFamily="2" charset="-122"/>
            </a:endParaRPr>
          </a:p>
          <a:p>
            <a:pPr lvl="1" eaLnBrk="1" hangingPunct="1"/>
            <a:endParaRPr lang="en-US" sz="2800"/>
          </a:p>
          <a:p>
            <a:pPr lvl="1" eaLnBrk="1" hangingPunct="1"/>
            <a:r>
              <a:rPr sz="2800"/>
              <a:t>其中，</a:t>
            </a:r>
            <a:r>
              <a:rPr lang="en-US" altLang="zh-CN" sz="2800"/>
              <a:t>p</a:t>
            </a:r>
            <a:r>
              <a:rPr lang="en-US" altLang="zh-CN" sz="2800" baseline="-25000"/>
              <a:t>i</a:t>
            </a:r>
            <a:r>
              <a:rPr sz="2800"/>
              <a:t>是</a:t>
            </a:r>
            <a:r>
              <a:rPr lang="en-US" altLang="zh-CN" sz="2800"/>
              <a:t>D</a:t>
            </a:r>
            <a:r>
              <a:rPr sz="2800"/>
              <a:t>中元组属于类</a:t>
            </a:r>
            <a:r>
              <a:rPr lang="en-US" altLang="zh-CN" sz="2800"/>
              <a:t>C</a:t>
            </a:r>
            <a:r>
              <a:rPr lang="en-US" altLang="zh-CN" sz="2800" baseline="-25000"/>
              <a:t>i</a:t>
            </a:r>
            <a:r>
              <a:rPr sz="2800"/>
              <a:t>的概率，用</a:t>
            </a:r>
            <a:r>
              <a:rPr lang="en-US" altLang="zh-CN" sz="2800">
                <a:ea typeface="SimSun" panose="02010600030101010101" pitchFamily="2" charset="-122"/>
              </a:rPr>
              <a:t>|C</a:t>
            </a:r>
            <a:r>
              <a:rPr lang="en-US" altLang="zh-CN" sz="2800" i="1" baseline="-25000">
                <a:ea typeface="SimSun" panose="02010600030101010101" pitchFamily="2" charset="-122"/>
              </a:rPr>
              <a:t>i</a:t>
            </a:r>
            <a:r>
              <a:rPr lang="en-US" altLang="zh-CN" sz="2800" baseline="-25000">
                <a:ea typeface="SimSun" panose="02010600030101010101" pitchFamily="2" charset="-122"/>
              </a:rPr>
              <a:t>, D</a:t>
            </a:r>
            <a:r>
              <a:rPr lang="en-US" altLang="zh-CN" sz="2800">
                <a:ea typeface="SimSun" panose="02010600030101010101" pitchFamily="2" charset="-122"/>
              </a:rPr>
              <a:t>|/|D|</a:t>
            </a:r>
            <a:r>
              <a:rPr sz="2800"/>
              <a:t> 估计。</a:t>
            </a:r>
            <a:r>
              <a:rPr lang="en-US" altLang="zh-CN" sz="2800"/>
              <a:t>Info(D)</a:t>
            </a:r>
            <a:r>
              <a:rPr sz="2800"/>
              <a:t>也是识别</a:t>
            </a:r>
            <a:r>
              <a:rPr lang="en-US" altLang="zh-CN" sz="2800"/>
              <a:t>D</a:t>
            </a:r>
            <a:r>
              <a:rPr sz="2800"/>
              <a:t>中元组的类标号所需要的平均信息量。</a:t>
            </a:r>
            <a:endParaRPr lang="en-US" sz="2800"/>
          </a:p>
        </p:txBody>
      </p:sp>
      <p:graphicFrame>
        <p:nvGraphicFramePr>
          <p:cNvPr id="41989" name="Object 7">
            <a:extLst>
              <a:ext uri="{FF2B5EF4-FFF2-40B4-BE49-F238E27FC236}">
                <a16:creationId xmlns:a16="http://schemas.microsoft.com/office/drawing/2014/main" id="{5B97A101-AF2C-493E-8342-D6D1609B8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5813" y="3500438"/>
          <a:ext cx="31543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5" name="公式" r:id="rId3" imgW="1587500" imgH="431800" progId="Equation.3">
                  <p:embed/>
                </p:oleObj>
              </mc:Choice>
              <mc:Fallback>
                <p:oleObj name="公式" r:id="rId3" imgW="1587500" imgH="431800" progId="Equation.3">
                  <p:embed/>
                  <p:pic>
                    <p:nvPicPr>
                      <p:cNvPr id="41989" name="Object 7">
                        <a:extLst>
                          <a:ext uri="{FF2B5EF4-FFF2-40B4-BE49-F238E27FC236}">
                            <a16:creationId xmlns:a16="http://schemas.microsoft.com/office/drawing/2014/main" id="{5B97A101-AF2C-493E-8342-D6D1609B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3500438"/>
                        <a:ext cx="315436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页脚占位符 3">
            <a:extLst>
              <a:ext uri="{FF2B5EF4-FFF2-40B4-BE49-F238E27FC236}">
                <a16:creationId xmlns:a16="http://schemas.microsoft.com/office/drawing/2014/main" id="{EA7CFB2F-D7B8-43B1-AA55-BDDAEB28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3672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6701"/>
    </mc:Choice>
    <mc:Fallback xmlns="">
      <p:transition advTm="6670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灯片编号占位符 5">
            <a:extLst>
              <a:ext uri="{FF2B5EF4-FFF2-40B4-BE49-F238E27FC236}">
                <a16:creationId xmlns:a16="http://schemas.microsoft.com/office/drawing/2014/main" id="{531DC190-F434-45E3-A9C9-04B60D73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38E9551-F287-400B-BD21-D2F83EFFF927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3010" name="Rectangle 11">
            <a:extLst>
              <a:ext uri="{FF2B5EF4-FFF2-40B4-BE49-F238E27FC236}">
                <a16:creationId xmlns:a16="http://schemas.microsoft.com/office/drawing/2014/main" id="{1CBBF299-1009-43E9-A619-3F2FF2FD0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信息增益</a:t>
            </a:r>
            <a:r>
              <a:rPr lang="en-US" altLang="zh-CN" b="0" dirty="0"/>
              <a:t>(2/2)</a:t>
            </a:r>
            <a:endParaRPr b="0" dirty="0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98AE0B9-DFAC-4577-A555-A9926EE348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t>假设使用属性</a:t>
            </a:r>
            <a:r>
              <a:rPr lang="en-US" altLang="zh-CN"/>
              <a:t>A</a:t>
            </a:r>
            <a:r>
              <a:t>将把</a:t>
            </a:r>
            <a:r>
              <a:rPr lang="en-US" altLang="zh-CN"/>
              <a:t>D</a:t>
            </a:r>
            <a:r>
              <a:t>分成 </a:t>
            </a:r>
            <a:r>
              <a:rPr lang="en-US" altLang="zh-CN"/>
              <a:t>V</a:t>
            </a:r>
            <a:r>
              <a:t>份</a:t>
            </a:r>
            <a:r>
              <a:rPr lang="en-US" altLang="zh-CN"/>
              <a:t>{D1,D2 , …, Dv}</a:t>
            </a:r>
            <a:r>
              <a:t>，在此划分后，为得到准确的分类还需要多少信息呢？这个量由下式度量：</a:t>
            </a:r>
            <a:endParaRPr lang="en-US" altLang="zh-CN"/>
          </a:p>
          <a:p>
            <a:pPr eaLnBrk="1" hangingPunct="1">
              <a:lnSpc>
                <a:spcPct val="110000"/>
              </a:lnSpc>
            </a:pPr>
            <a:endParaRPr lang="en-US" altLang="zh-CN"/>
          </a:p>
          <a:p>
            <a:pPr eaLnBrk="1" hangingPunct="1">
              <a:lnSpc>
                <a:spcPct val="110000"/>
              </a:lnSpc>
            </a:pPr>
            <a:r>
              <a:rPr lang="en-US" altLang="zh-CN"/>
              <a:t>Info</a:t>
            </a:r>
            <a:r>
              <a:rPr lang="en-US" altLang="zh-CN" baseline="-25000"/>
              <a:t>A</a:t>
            </a:r>
            <a:r>
              <a:rPr lang="en-US" altLang="zh-CN"/>
              <a:t>(D)</a:t>
            </a:r>
            <a:r>
              <a:t>是基于按</a:t>
            </a:r>
            <a:r>
              <a:rPr lang="en-US" altLang="zh-CN"/>
              <a:t>A</a:t>
            </a:r>
            <a:r>
              <a:t>划分后对</a:t>
            </a:r>
            <a:r>
              <a:rPr lang="en-US" altLang="zh-CN"/>
              <a:t>D</a:t>
            </a:r>
            <a:r>
              <a:t>的元组正确分类所需要的期望信息，还需要的期望信息越小，划分的纯度越高。</a:t>
            </a:r>
            <a:endParaRPr lang="en-US" altLang="zh-CN"/>
          </a:p>
          <a:p>
            <a:pPr eaLnBrk="1" hangingPunct="1">
              <a:lnSpc>
                <a:spcPct val="110000"/>
              </a:lnSpc>
            </a:pPr>
            <a:r>
              <a:t>信息增益就是原来所需的信息量</a:t>
            </a:r>
            <a:r>
              <a:rPr lang="en-US" altLang="zh-CN"/>
              <a:t>( </a:t>
            </a:r>
            <a:r>
              <a:t>基于类比例</a:t>
            </a:r>
            <a:r>
              <a:rPr lang="en-US" altLang="zh-CN"/>
              <a:t> )</a:t>
            </a:r>
            <a:r>
              <a:t>与新的需求量</a:t>
            </a:r>
            <a:r>
              <a:rPr lang="en-US" altLang="zh-CN"/>
              <a:t>( </a:t>
            </a:r>
            <a:r>
              <a:t>对</a:t>
            </a:r>
            <a:r>
              <a:rPr lang="en-US" altLang="zh-CN"/>
              <a:t>A</a:t>
            </a:r>
            <a:r>
              <a:t>划分后</a:t>
            </a:r>
            <a:r>
              <a:rPr lang="en-US" altLang="zh-CN"/>
              <a:t> )</a:t>
            </a:r>
            <a:r>
              <a:t>之间的差值。即是：</a:t>
            </a:r>
            <a:endParaRPr lang="en-US" altLang="zh-CN"/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endParaRPr lang="en-US" altLang="zh-CN" sz="2400" i="1">
              <a:ea typeface="SimSun" panose="0201060003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t>选择具有最高信息增益</a:t>
            </a:r>
            <a:r>
              <a:rPr lang="en-US" altLang="zh-CN"/>
              <a:t>Gain(A)</a:t>
            </a:r>
            <a:r>
              <a:t>的属性</a:t>
            </a:r>
            <a:r>
              <a:rPr lang="en-US" altLang="zh-CN"/>
              <a:t>A</a:t>
            </a:r>
            <a:r>
              <a:t>作为节点</a:t>
            </a:r>
            <a:r>
              <a:rPr lang="en-US" altLang="zh-CN"/>
              <a:t>N</a:t>
            </a:r>
            <a:r>
              <a:t>的分裂属性，使得完成元组分类还需要的信息量最小。</a:t>
            </a:r>
            <a:endParaRPr lang="en-US" altLang="zh-CN"/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DF496E67-0419-4C77-AC63-1B2B981A0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1252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3014" name="Rectangle 9">
            <a:extLst>
              <a:ext uri="{FF2B5EF4-FFF2-40B4-BE49-F238E27FC236}">
                <a16:creationId xmlns:a16="http://schemas.microsoft.com/office/drawing/2014/main" id="{5A677A7D-EC4B-4DCB-A2C7-AC53942FF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43015" name="Object 9">
            <a:extLst>
              <a:ext uri="{FF2B5EF4-FFF2-40B4-BE49-F238E27FC236}">
                <a16:creationId xmlns:a16="http://schemas.microsoft.com/office/drawing/2014/main" id="{3A7B7D22-17E0-46B3-A28A-8A249AB37C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0" y="1714501"/>
          <a:ext cx="43116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84" name="公式" r:id="rId4" imgW="1841500" imgH="457200" progId="Equation.3">
                  <p:embed/>
                </p:oleObj>
              </mc:Choice>
              <mc:Fallback>
                <p:oleObj name="公式" r:id="rId4" imgW="1841500" imgH="457200" progId="Equation.3">
                  <p:embed/>
                  <p:pic>
                    <p:nvPicPr>
                      <p:cNvPr id="43015" name="Object 9">
                        <a:extLst>
                          <a:ext uri="{FF2B5EF4-FFF2-40B4-BE49-F238E27FC236}">
                            <a16:creationId xmlns:a16="http://schemas.microsoft.com/office/drawing/2014/main" id="{3A7B7D22-17E0-46B3-A28A-8A249AB37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0" y="1714501"/>
                        <a:ext cx="43116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11">
            <a:extLst>
              <a:ext uri="{FF2B5EF4-FFF2-40B4-BE49-F238E27FC236}">
                <a16:creationId xmlns:a16="http://schemas.microsoft.com/office/drawing/2014/main" id="{2274CBD3-5411-4559-A8C9-1595167E5A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5688" y="4643439"/>
          <a:ext cx="40005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85" name="公式" r:id="rId6" imgW="1828800" imgH="215900" progId="Equation.3">
                  <p:embed/>
                </p:oleObj>
              </mc:Choice>
              <mc:Fallback>
                <p:oleObj name="公式" r:id="rId6" imgW="1828800" imgH="215900" progId="Equation.3">
                  <p:embed/>
                  <p:pic>
                    <p:nvPicPr>
                      <p:cNvPr id="43016" name="Object 11">
                        <a:extLst>
                          <a:ext uri="{FF2B5EF4-FFF2-40B4-BE49-F238E27FC236}">
                            <a16:creationId xmlns:a16="http://schemas.microsoft.com/office/drawing/2014/main" id="{2274CBD3-5411-4559-A8C9-1595167E5A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4643439"/>
                        <a:ext cx="40005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9CE2038E-3AB5-484E-9302-4151CCD2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82118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101"/>
    </mc:Choice>
    <mc:Fallback xmlns="">
      <p:transition advTm="8610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灯片编号占位符 5">
            <a:extLst>
              <a:ext uri="{FF2B5EF4-FFF2-40B4-BE49-F238E27FC236}">
                <a16:creationId xmlns:a16="http://schemas.microsoft.com/office/drawing/2014/main" id="{8D676EEE-2314-4D99-8EE6-61CEC95D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7C09308-AEB2-477C-ACC2-4A58A92D6CDF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64363613-746F-462A-B50B-817C0AFF5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使用信息增益进行决策树归纳</a:t>
            </a:r>
            <a:r>
              <a:rPr lang="en-US" altLang="zh-CN" b="0" dirty="0"/>
              <a:t>(1/3)</a:t>
            </a:r>
            <a:endParaRPr b="0" dirty="0"/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940A33CF-0D0A-495F-9BD0-6E7A1B879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8" y="1204120"/>
            <a:ext cx="7345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 err="1">
                <a:solidFill>
                  <a:schemeClr val="tx2"/>
                </a:solidFill>
                <a:latin typeface="华文楷体" panose="02010600040101010101" pitchFamily="2" charset="-122"/>
              </a:rPr>
              <a:t>AllElectronics</a:t>
            </a:r>
            <a:r>
              <a:rPr lang="en-US" altLang="zh-CN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chemeClr val="tx2"/>
                </a:solidFill>
                <a:latin typeface="华文楷体" panose="02010600040101010101" pitchFamily="2" charset="-122"/>
              </a:rPr>
              <a:t>顾客数据库训练数据元组（训练集）</a:t>
            </a: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030A11A8-1BA5-41B0-B5B9-E041ECEB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75D156-B512-4CA1-B599-DBDDF6BA0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45618"/>
              </p:ext>
            </p:extLst>
          </p:nvPr>
        </p:nvGraphicFramePr>
        <p:xfrm>
          <a:off x="2303463" y="1728821"/>
          <a:ext cx="7643812" cy="4789488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9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RID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AGE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INCOME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STUDENT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CREDIT_RATING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CLASS:BUYS_COMPUTER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low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&lt;=30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87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31..40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fair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98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14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&gt;40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medium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excellent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　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8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111"/>
    </mc:Choice>
    <mc:Fallback xmlns="">
      <p:transition advTm="4311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灯片编号占位符 6">
            <a:extLst>
              <a:ext uri="{FF2B5EF4-FFF2-40B4-BE49-F238E27FC236}">
                <a16:creationId xmlns:a16="http://schemas.microsoft.com/office/drawing/2014/main" id="{3E5A11B3-0522-4181-840D-D9286CDC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57B6F52-B141-4B1D-A6E4-0FB1601B1E36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BC4F67-66B5-4F21-BD55-5EDD76550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使用信息增益进行决策树归纳</a:t>
            </a:r>
            <a:r>
              <a:rPr lang="en-US" altLang="zh-CN" b="0" dirty="0"/>
              <a:t>(2/3)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F49CCFA-9772-4DE4-89B7-E4C33DCE633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5038695" cy="4789594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ct val="30000"/>
              </a:spcBef>
              <a:buClr>
                <a:srgbClr val="9AC664"/>
              </a:buClr>
              <a:buSzPct val="60000"/>
              <a:buNone/>
            </a:pPr>
            <a:r>
              <a:rPr sz="2400" dirty="0" err="1">
                <a:solidFill>
                  <a:srgbClr val="0F296B"/>
                </a:solidFill>
              </a:rPr>
              <a:t>使用信息增益进行属性选择</a:t>
            </a:r>
            <a:endParaRPr sz="2400" dirty="0">
              <a:solidFill>
                <a:srgbClr val="0F296B"/>
              </a:solidFill>
            </a:endParaRPr>
          </a:p>
          <a:p>
            <a:pPr marL="0" indent="0">
              <a:lnSpc>
                <a:spcPct val="11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CN" sz="2400" dirty="0">
                <a:solidFill>
                  <a:srgbClr val="121328"/>
                </a:solidFill>
              </a:rPr>
              <a:t>Class P: </a:t>
            </a:r>
            <a:r>
              <a:rPr lang="en-US" altLang="zh-CN" sz="2400" dirty="0" err="1">
                <a:solidFill>
                  <a:srgbClr val="121328"/>
                </a:solidFill>
              </a:rPr>
              <a:t>buys_computer</a:t>
            </a:r>
            <a:r>
              <a:rPr lang="en-US" altLang="zh-CN" sz="2400" dirty="0">
                <a:solidFill>
                  <a:srgbClr val="121328"/>
                </a:solidFill>
              </a:rPr>
              <a:t> = “yes”</a:t>
            </a:r>
          </a:p>
          <a:p>
            <a:pPr marL="0" indent="0">
              <a:lnSpc>
                <a:spcPct val="11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CN" sz="2400" dirty="0">
                <a:solidFill>
                  <a:srgbClr val="121328"/>
                </a:solidFill>
              </a:rPr>
              <a:t>Class N: </a:t>
            </a:r>
            <a:r>
              <a:rPr lang="en-US" altLang="zh-CN" sz="2400" dirty="0" err="1">
                <a:solidFill>
                  <a:srgbClr val="121328"/>
                </a:solidFill>
              </a:rPr>
              <a:t>buys_computer</a:t>
            </a:r>
            <a:r>
              <a:rPr lang="en-US" altLang="zh-CN" sz="2400" dirty="0">
                <a:solidFill>
                  <a:srgbClr val="121328"/>
                </a:solidFill>
              </a:rPr>
              <a:t> = “no”</a:t>
            </a:r>
          </a:p>
          <a:p>
            <a:pPr marL="0" indent="0">
              <a:lnSpc>
                <a:spcPct val="11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CN" sz="2400" dirty="0">
                <a:solidFill>
                  <a:srgbClr val="121328"/>
                </a:solidFill>
              </a:rPr>
              <a:t>Compute the entropy for </a:t>
            </a:r>
            <a:r>
              <a:rPr lang="en-US" altLang="zh-CN" sz="2400" i="1" dirty="0">
                <a:solidFill>
                  <a:srgbClr val="121328"/>
                </a:solidFill>
              </a:rPr>
              <a:t>age</a:t>
            </a:r>
            <a:r>
              <a:rPr lang="en-US" altLang="zh-CN" sz="2400" dirty="0">
                <a:solidFill>
                  <a:srgbClr val="121328"/>
                </a:solidFill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altLang="zh-CN" dirty="0">
                <a:solidFill>
                  <a:srgbClr val="121328"/>
                </a:solidFill>
              </a:rPr>
              <a:t>                   </a:t>
            </a:r>
            <a:r>
              <a:rPr dirty="0" err="1">
                <a:solidFill>
                  <a:srgbClr val="121328"/>
                </a:solidFill>
              </a:rPr>
              <a:t>表示</a:t>
            </a:r>
            <a:r>
              <a:rPr dirty="0">
                <a:solidFill>
                  <a:srgbClr val="121328"/>
                </a:solidFill>
              </a:rPr>
              <a:t>：“</a:t>
            </a:r>
            <a:r>
              <a:rPr lang="en-US" altLang="zh-CN" dirty="0">
                <a:solidFill>
                  <a:srgbClr val="121328"/>
                </a:solidFill>
              </a:rPr>
              <a:t>age &lt;=30” </a:t>
            </a:r>
            <a:r>
              <a:rPr dirty="0">
                <a:solidFill>
                  <a:srgbClr val="121328"/>
                </a:solidFill>
              </a:rPr>
              <a:t>在</a:t>
            </a:r>
            <a:r>
              <a:rPr lang="en-US" altLang="zh-CN" dirty="0">
                <a:solidFill>
                  <a:srgbClr val="121328"/>
                </a:solidFill>
              </a:rPr>
              <a:t>14</a:t>
            </a:r>
            <a:r>
              <a:rPr dirty="0">
                <a:solidFill>
                  <a:srgbClr val="121328"/>
                </a:solidFill>
              </a:rPr>
              <a:t>个元组中有</a:t>
            </a:r>
            <a:r>
              <a:rPr lang="en-US" altLang="zh-CN" dirty="0">
                <a:solidFill>
                  <a:srgbClr val="121328"/>
                </a:solidFill>
              </a:rPr>
              <a:t>5</a:t>
            </a:r>
            <a:r>
              <a:rPr dirty="0">
                <a:solidFill>
                  <a:srgbClr val="121328"/>
                </a:solidFill>
              </a:rPr>
              <a:t>个，且</a:t>
            </a:r>
            <a:r>
              <a:rPr lang="en-US" altLang="zh-CN" dirty="0">
                <a:solidFill>
                  <a:srgbClr val="121328"/>
                </a:solidFill>
              </a:rPr>
              <a:t>2</a:t>
            </a:r>
            <a:r>
              <a:rPr dirty="0">
                <a:solidFill>
                  <a:srgbClr val="121328"/>
                </a:solidFill>
              </a:rPr>
              <a:t>个是属 于</a:t>
            </a:r>
            <a:r>
              <a:rPr lang="en-US" altLang="zh-CN" dirty="0">
                <a:solidFill>
                  <a:srgbClr val="121328"/>
                </a:solidFill>
              </a:rPr>
              <a:t>yes</a:t>
            </a:r>
            <a:r>
              <a:rPr dirty="0">
                <a:solidFill>
                  <a:srgbClr val="121328"/>
                </a:solidFill>
              </a:rPr>
              <a:t>，</a:t>
            </a:r>
            <a:r>
              <a:rPr lang="en-US" altLang="zh-CN" dirty="0">
                <a:solidFill>
                  <a:srgbClr val="121328"/>
                </a:solidFill>
              </a:rPr>
              <a:t>3</a:t>
            </a:r>
            <a:r>
              <a:rPr dirty="0">
                <a:solidFill>
                  <a:srgbClr val="121328"/>
                </a:solidFill>
              </a:rPr>
              <a:t>个属于 </a:t>
            </a:r>
            <a:r>
              <a:rPr lang="en-US" altLang="zh-CN" dirty="0">
                <a:solidFill>
                  <a:srgbClr val="121328"/>
                </a:solidFill>
              </a:rPr>
              <a:t>no. </a:t>
            </a:r>
            <a:endParaRPr dirty="0">
              <a:solidFill>
                <a:srgbClr val="121328"/>
              </a:solidFill>
            </a:endParaRPr>
          </a:p>
          <a:p>
            <a:pPr lvl="1" eaLnBrk="1" hangingPunct="1"/>
            <a:endParaRPr lang="en-US" altLang="zh-CN" sz="2000" dirty="0">
              <a:ea typeface="SimSun" panose="02010600030101010101" pitchFamily="2" charset="-122"/>
            </a:endParaRPr>
          </a:p>
          <a:p>
            <a:pPr marL="0" indent="0"/>
            <a:endParaRPr sz="2400" dirty="0">
              <a:ea typeface="SimSun" panose="02010600030101010101" pitchFamily="2" charset="-122"/>
            </a:endParaRPr>
          </a:p>
        </p:txBody>
      </p:sp>
      <p:graphicFrame>
        <p:nvGraphicFramePr>
          <p:cNvPr id="47109" name="Object 5">
            <a:extLst>
              <a:ext uri="{FF2B5EF4-FFF2-40B4-BE49-F238E27FC236}">
                <a16:creationId xmlns:a16="http://schemas.microsoft.com/office/drawing/2014/main" id="{6DC2CA99-95C7-461A-96DB-2CBF91F1A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238075"/>
              </p:ext>
            </p:extLst>
          </p:nvPr>
        </p:nvGraphicFramePr>
        <p:xfrm>
          <a:off x="6831014" y="1849839"/>
          <a:ext cx="3786187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0" name="Worksheet" r:id="rId4" imgW="3352800" imgH="1438183" progId="Excel.Sheet.8">
                  <p:embed/>
                </p:oleObj>
              </mc:Choice>
              <mc:Fallback>
                <p:oleObj name="Worksheet" r:id="rId4" imgW="3352800" imgH="1438183" progId="Excel.Sheet.8">
                  <p:embed/>
                  <p:pic>
                    <p:nvPicPr>
                      <p:cNvPr id="47109" name="Object 5">
                        <a:extLst>
                          <a:ext uri="{FF2B5EF4-FFF2-40B4-BE49-F238E27FC236}">
                            <a16:creationId xmlns:a16="http://schemas.microsoft.com/office/drawing/2014/main" id="{6DC2CA99-95C7-461A-96DB-2CBF91F1A7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1014" y="1849839"/>
                        <a:ext cx="3786187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8">
            <a:extLst>
              <a:ext uri="{FF2B5EF4-FFF2-40B4-BE49-F238E27FC236}">
                <a16:creationId xmlns:a16="http://schemas.microsoft.com/office/drawing/2014/main" id="{D2D7DACE-0A17-4B63-AEE2-7E53B2164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7850" y="3700464"/>
          <a:ext cx="114300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1" name="公式" r:id="rId6" imgW="114151" imgH="215619" progId="Equation.3">
                  <p:embed/>
                </p:oleObj>
              </mc:Choice>
              <mc:Fallback>
                <p:oleObj name="公式" r:id="rId6" imgW="114151" imgH="215619" progId="Equation.3">
                  <p:embed/>
                  <p:pic>
                    <p:nvPicPr>
                      <p:cNvPr id="47110" name="Object 8">
                        <a:extLst>
                          <a:ext uri="{FF2B5EF4-FFF2-40B4-BE49-F238E27FC236}">
                            <a16:creationId xmlns:a16="http://schemas.microsoft.com/office/drawing/2014/main" id="{D2D7DACE-0A17-4B63-AEE2-7E53B2164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7850" y="3700464"/>
                        <a:ext cx="114300" cy="18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17">
            <a:extLst>
              <a:ext uri="{FF2B5EF4-FFF2-40B4-BE49-F238E27FC236}">
                <a16:creationId xmlns:a16="http://schemas.microsoft.com/office/drawing/2014/main" id="{B5CFD5B2-22B0-4420-BAA1-E11D3A314A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2" name="公式" r:id="rId8" imgW="114151" imgH="215619" progId="Equation.3">
                  <p:embed/>
                </p:oleObj>
              </mc:Choice>
              <mc:Fallback>
                <p:oleObj name="公式" r:id="rId8" imgW="114151" imgH="215619" progId="Equation.3">
                  <p:embed/>
                  <p:pic>
                    <p:nvPicPr>
                      <p:cNvPr id="47111" name="Object 17">
                        <a:extLst>
                          <a:ext uri="{FF2B5EF4-FFF2-40B4-BE49-F238E27FC236}">
                            <a16:creationId xmlns:a16="http://schemas.microsoft.com/office/drawing/2014/main" id="{B5CFD5B2-22B0-4420-BAA1-E11D3A314A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18">
            <a:extLst>
              <a:ext uri="{FF2B5EF4-FFF2-40B4-BE49-F238E27FC236}">
                <a16:creationId xmlns:a16="http://schemas.microsoft.com/office/drawing/2014/main" id="{56D1E97D-1BCB-4AA5-B04D-F8E6705FF4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432564"/>
              </p:ext>
            </p:extLst>
          </p:nvPr>
        </p:nvGraphicFramePr>
        <p:xfrm>
          <a:off x="434975" y="3887789"/>
          <a:ext cx="10604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3" name="公式" r:id="rId9" imgW="583947" imgH="393529" progId="Equation.3">
                  <p:embed/>
                </p:oleObj>
              </mc:Choice>
              <mc:Fallback>
                <p:oleObj name="公式" r:id="rId9" imgW="583947" imgH="393529" progId="Equation.3">
                  <p:embed/>
                  <p:pic>
                    <p:nvPicPr>
                      <p:cNvPr id="47112" name="Object 18">
                        <a:extLst>
                          <a:ext uri="{FF2B5EF4-FFF2-40B4-BE49-F238E27FC236}">
                            <a16:creationId xmlns:a16="http://schemas.microsoft.com/office/drawing/2014/main" id="{56D1E97D-1BCB-4AA5-B04D-F8E6705FF4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887789"/>
                        <a:ext cx="10604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69B1D23E-D2CA-47D6-BBAB-F04318F8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088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151"/>
    </mc:Choice>
    <mc:Fallback xmlns="">
      <p:transition advTm="6715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D5821B6E-149C-4BEB-AF6F-844FC5E8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FD1860F-882F-406C-AA91-3A9E063AB0E3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9154" name="标题 18">
            <a:extLst>
              <a:ext uri="{FF2B5EF4-FFF2-40B4-BE49-F238E27FC236}">
                <a16:creationId xmlns:a16="http://schemas.microsoft.com/office/drawing/2014/main" id="{4A5AE7AF-92D2-409F-8A33-30198A71E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使用信息增益进行决策树归纳</a:t>
            </a:r>
            <a:r>
              <a:rPr lang="en-US" altLang="zh-CN" b="0" dirty="0"/>
              <a:t>(3/3)</a:t>
            </a:r>
            <a:endParaRPr b="0" dirty="0"/>
          </a:p>
        </p:txBody>
      </p:sp>
      <p:sp>
        <p:nvSpPr>
          <p:cNvPr id="49155" name="内容占位符 2">
            <a:extLst>
              <a:ext uri="{FF2B5EF4-FFF2-40B4-BE49-F238E27FC236}">
                <a16:creationId xmlns:a16="http://schemas.microsoft.com/office/drawing/2014/main" id="{C557A3AD-2868-4E30-8D8C-93616AFB9AD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sz="3100" dirty="0" err="1">
                <a:solidFill>
                  <a:srgbClr val="121328"/>
                </a:solidFill>
                <a:latin typeface="楷体" panose="02010609060101010101" pitchFamily="49" charset="-122"/>
              </a:rPr>
              <a:t>因此</a:t>
            </a:r>
            <a:endParaRPr lang="en-US" altLang="zh-CN" sz="3100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sz="2900" dirty="0" err="1">
                <a:solidFill>
                  <a:srgbClr val="121328"/>
                </a:solidFill>
                <a:latin typeface="楷体" panose="02010609060101010101" pitchFamily="49" charset="-122"/>
              </a:rPr>
              <a:t>类似的</a:t>
            </a:r>
            <a:r>
              <a:rPr sz="2900" dirty="0">
                <a:solidFill>
                  <a:srgbClr val="121328"/>
                </a:solidFill>
                <a:latin typeface="楷体" panose="02010609060101010101" pitchFamily="49" charset="-122"/>
              </a:rPr>
              <a:t>，</a:t>
            </a:r>
            <a:endParaRPr lang="en-US" sz="2900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CN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CN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sz="2900" dirty="0">
                <a:solidFill>
                  <a:srgbClr val="121328"/>
                </a:solidFill>
              </a:rPr>
              <a:t>由于</a:t>
            </a:r>
            <a:r>
              <a:rPr lang="en-US" altLang="zh-CN" sz="2900" dirty="0">
                <a:solidFill>
                  <a:srgbClr val="121328"/>
                </a:solidFill>
              </a:rPr>
              <a:t>age</a:t>
            </a:r>
            <a:r>
              <a:rPr sz="2900" dirty="0">
                <a:solidFill>
                  <a:srgbClr val="121328"/>
                </a:solidFill>
              </a:rPr>
              <a:t>在属性中具有最高信息增益，故选作分裂属性。节点</a:t>
            </a:r>
            <a:r>
              <a:rPr lang="en-US" altLang="zh-CN" sz="2900" dirty="0">
                <a:solidFill>
                  <a:srgbClr val="121328"/>
                </a:solidFill>
              </a:rPr>
              <a:t>N</a:t>
            </a:r>
            <a:r>
              <a:rPr sz="2900" dirty="0">
                <a:solidFill>
                  <a:srgbClr val="121328"/>
                </a:solidFill>
              </a:rPr>
              <a:t>用</a:t>
            </a:r>
            <a:r>
              <a:rPr lang="en-US" altLang="zh-CN" sz="2900" dirty="0">
                <a:solidFill>
                  <a:srgbClr val="121328"/>
                </a:solidFill>
              </a:rPr>
              <a:t>age</a:t>
            </a:r>
            <a:r>
              <a:rPr sz="2900" dirty="0">
                <a:solidFill>
                  <a:srgbClr val="121328"/>
                </a:solidFill>
              </a:rPr>
              <a:t>标记，并对于</a:t>
            </a:r>
            <a:r>
              <a:rPr lang="en-US" altLang="zh-CN" sz="2900" dirty="0">
                <a:solidFill>
                  <a:srgbClr val="121328"/>
                </a:solidFill>
              </a:rPr>
              <a:t>age</a:t>
            </a:r>
            <a:r>
              <a:rPr sz="2900" dirty="0">
                <a:solidFill>
                  <a:srgbClr val="121328"/>
                </a:solidFill>
              </a:rPr>
              <a:t>的每个取值生长出一个分枝。然后元组据此划分。</a:t>
            </a:r>
            <a:endParaRPr lang="en-US" altLang="zh-CN" sz="2900" dirty="0">
              <a:solidFill>
                <a:srgbClr val="121328"/>
              </a:solidFill>
              <a:latin typeface="楷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Wingdings 2" panose="05020102010507070707" pitchFamily="18" charset="2"/>
              <a:buNone/>
            </a:pPr>
            <a:endParaRPr dirty="0">
              <a:latin typeface="楷体" panose="02010609060101010101" pitchFamily="49" charset="-122"/>
            </a:endParaRPr>
          </a:p>
        </p:txBody>
      </p:sp>
      <p:graphicFrame>
        <p:nvGraphicFramePr>
          <p:cNvPr id="49157" name="Object 5">
            <a:extLst>
              <a:ext uri="{FF2B5EF4-FFF2-40B4-BE49-F238E27FC236}">
                <a16:creationId xmlns:a16="http://schemas.microsoft.com/office/drawing/2014/main" id="{D975A9CD-77BE-449F-B65C-1B001BFB07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4188" y="1285876"/>
          <a:ext cx="54292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4" name="公式" r:id="rId3" imgW="2946400" imgH="393700" progId="Equation.3">
                  <p:embed/>
                </p:oleObj>
              </mc:Choice>
              <mc:Fallback>
                <p:oleObj name="公式" r:id="rId3" imgW="2946400" imgH="393700" progId="Equation.3">
                  <p:embed/>
                  <p:pic>
                    <p:nvPicPr>
                      <p:cNvPr id="49157" name="Object 5">
                        <a:extLst>
                          <a:ext uri="{FF2B5EF4-FFF2-40B4-BE49-F238E27FC236}">
                            <a16:creationId xmlns:a16="http://schemas.microsoft.com/office/drawing/2014/main" id="{D975A9CD-77BE-449F-B65C-1B001BFB07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1285876"/>
                        <a:ext cx="542925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>
            <a:extLst>
              <a:ext uri="{FF2B5EF4-FFF2-40B4-BE49-F238E27FC236}">
                <a16:creationId xmlns:a16="http://schemas.microsoft.com/office/drawing/2014/main" id="{F12C3C96-122D-4166-9FBA-29D1D4ABA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2751" y="2130426"/>
          <a:ext cx="61436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5" name="公式" r:id="rId5" imgW="3378200" imgH="393700" progId="Equation.3">
                  <p:embed/>
                </p:oleObj>
              </mc:Choice>
              <mc:Fallback>
                <p:oleObj name="公式" r:id="rId5" imgW="3378200" imgH="393700" progId="Equation.3">
                  <p:embed/>
                  <p:pic>
                    <p:nvPicPr>
                      <p:cNvPr id="49158" name="Object 6">
                        <a:extLst>
                          <a:ext uri="{FF2B5EF4-FFF2-40B4-BE49-F238E27FC236}">
                            <a16:creationId xmlns:a16="http://schemas.microsoft.com/office/drawing/2014/main" id="{F12C3C96-122D-4166-9FBA-29D1D4ABAD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1" y="2130426"/>
                        <a:ext cx="614362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8">
            <a:extLst>
              <a:ext uri="{FF2B5EF4-FFF2-40B4-BE49-F238E27FC236}">
                <a16:creationId xmlns:a16="http://schemas.microsoft.com/office/drawing/2014/main" id="{C5F8BEF1-D524-4124-ADDE-6194696AA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126" y="3214689"/>
          <a:ext cx="50006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6" name="公式" r:id="rId7" imgW="2705100" imgH="241300" progId="Equation.3">
                  <p:embed/>
                </p:oleObj>
              </mc:Choice>
              <mc:Fallback>
                <p:oleObj name="公式" r:id="rId7" imgW="2705100" imgH="241300" progId="Equation.3">
                  <p:embed/>
                  <p:pic>
                    <p:nvPicPr>
                      <p:cNvPr id="49159" name="Object 8">
                        <a:extLst>
                          <a:ext uri="{FF2B5EF4-FFF2-40B4-BE49-F238E27FC236}">
                            <a16:creationId xmlns:a16="http://schemas.microsoft.com/office/drawing/2014/main" id="{C5F8BEF1-D524-4124-ADDE-6194696AA2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6" y="3214689"/>
                        <a:ext cx="50006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9">
            <a:extLst>
              <a:ext uri="{FF2B5EF4-FFF2-40B4-BE49-F238E27FC236}">
                <a16:creationId xmlns:a16="http://schemas.microsoft.com/office/drawing/2014/main" id="{A8D2FBCE-2E5C-49A8-9FC1-5DCCB1D78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126" y="3929064"/>
          <a:ext cx="357187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7" name="公式" r:id="rId9" imgW="1968500" imgH="698500" progId="Equation.3">
                  <p:embed/>
                </p:oleObj>
              </mc:Choice>
              <mc:Fallback>
                <p:oleObj name="公式" r:id="rId9" imgW="1968500" imgH="698500" progId="Equation.3">
                  <p:embed/>
                  <p:pic>
                    <p:nvPicPr>
                      <p:cNvPr id="49160" name="Object 9">
                        <a:extLst>
                          <a:ext uri="{FF2B5EF4-FFF2-40B4-BE49-F238E27FC236}">
                            <a16:creationId xmlns:a16="http://schemas.microsoft.com/office/drawing/2014/main" id="{A8D2FBCE-2E5C-49A8-9FC1-5DCCB1D78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6" y="3929064"/>
                        <a:ext cx="357187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A0AB1CD8-8C7F-468D-A8B8-CF750D1A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05227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370"/>
    </mc:Choice>
    <mc:Fallback xmlns="">
      <p:transition advTm="11237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946796CF-5ED7-47C6-8CFF-90AC3578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0F4D47F-FBB2-4906-9F9C-D5DA41A655D9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0178" name="标题 1">
            <a:extLst>
              <a:ext uri="{FF2B5EF4-FFF2-40B4-BE49-F238E27FC236}">
                <a16:creationId xmlns:a16="http://schemas.microsoft.com/office/drawing/2014/main" id="{6BCE8C59-EC16-40C3-8D30-74BBE5F6F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决策树</a:t>
            </a:r>
            <a:endParaRPr b="0" dirty="0"/>
          </a:p>
        </p:txBody>
      </p:sp>
      <p:grpSp>
        <p:nvGrpSpPr>
          <p:cNvPr id="50181" name="Group 140">
            <a:extLst>
              <a:ext uri="{FF2B5EF4-FFF2-40B4-BE49-F238E27FC236}">
                <a16:creationId xmlns:a16="http://schemas.microsoft.com/office/drawing/2014/main" id="{CF8CEF9B-57A5-4C9E-8922-005DEAF08FA6}"/>
              </a:ext>
            </a:extLst>
          </p:cNvPr>
          <p:cNvGrpSpPr>
            <a:grpSpLocks/>
          </p:cNvGrpSpPr>
          <p:nvPr/>
        </p:nvGrpSpPr>
        <p:grpSpPr bwMode="auto">
          <a:xfrm>
            <a:off x="2452689" y="1357314"/>
            <a:ext cx="6911975" cy="4391025"/>
            <a:chOff x="930" y="1480"/>
            <a:chExt cx="3696" cy="2518"/>
          </a:xfrm>
        </p:grpSpPr>
        <p:sp>
          <p:nvSpPr>
            <p:cNvPr id="50182" name="AutoShape 95">
              <a:extLst>
                <a:ext uri="{FF2B5EF4-FFF2-40B4-BE49-F238E27FC236}">
                  <a16:creationId xmlns:a16="http://schemas.microsoft.com/office/drawing/2014/main" id="{076EAA05-82E9-4A43-80C1-036334346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1480"/>
              <a:ext cx="582" cy="344"/>
            </a:xfrm>
            <a:prstGeom prst="roundRect">
              <a:avLst>
                <a:gd name="adj" fmla="val 1666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0183" name="AutoShape 96">
              <a:extLst>
                <a:ext uri="{FF2B5EF4-FFF2-40B4-BE49-F238E27FC236}">
                  <a16:creationId xmlns:a16="http://schemas.microsoft.com/office/drawing/2014/main" id="{50E49B9F-7A75-42FF-83D5-994690302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555"/>
              <a:ext cx="1163" cy="344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0184" name="AutoShape 97">
              <a:extLst>
                <a:ext uri="{FF2B5EF4-FFF2-40B4-BE49-F238E27FC236}">
                  <a16:creationId xmlns:a16="http://schemas.microsoft.com/office/drawing/2014/main" id="{8E091AB7-4437-4C40-9E25-E7E52E9FE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556"/>
              <a:ext cx="760" cy="343"/>
            </a:xfrm>
            <a:prstGeom prst="roundRect">
              <a:avLst>
                <a:gd name="adj" fmla="val 16667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0185" name="Rectangle 98">
              <a:extLst>
                <a:ext uri="{FF2B5EF4-FFF2-40B4-BE49-F238E27FC236}">
                  <a16:creationId xmlns:a16="http://schemas.microsoft.com/office/drawing/2014/main" id="{0971C0C5-A326-46B5-A7B8-8F8E0D07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1523"/>
              <a:ext cx="400" cy="26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age?</a:t>
              </a:r>
            </a:p>
          </p:txBody>
        </p:sp>
        <p:sp>
          <p:nvSpPr>
            <p:cNvPr id="50186" name="Rectangle 99">
              <a:extLst>
                <a:ext uri="{FF2B5EF4-FFF2-40B4-BE49-F238E27FC236}">
                  <a16:creationId xmlns:a16="http://schemas.microsoft.com/office/drawing/2014/main" id="{9E5A0C69-92B3-42E7-A4F0-1751FF006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2073"/>
              <a:ext cx="647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overcast</a:t>
              </a:r>
            </a:p>
          </p:txBody>
        </p:sp>
        <p:sp>
          <p:nvSpPr>
            <p:cNvPr id="50187" name="Rectangle 100">
              <a:extLst>
                <a:ext uri="{FF2B5EF4-FFF2-40B4-BE49-F238E27FC236}">
                  <a16:creationId xmlns:a16="http://schemas.microsoft.com/office/drawing/2014/main" id="{54EC76C0-6762-446E-860C-A58D916E1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2589"/>
              <a:ext cx="647" cy="26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student?</a:t>
              </a:r>
            </a:p>
          </p:txBody>
        </p:sp>
        <p:sp>
          <p:nvSpPr>
            <p:cNvPr id="50188" name="Rectangle 101">
              <a:extLst>
                <a:ext uri="{FF2B5EF4-FFF2-40B4-BE49-F238E27FC236}">
                  <a16:creationId xmlns:a16="http://schemas.microsoft.com/office/drawing/2014/main" id="{AE63090E-8B1C-435B-A19E-6B02D7665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" y="2596"/>
              <a:ext cx="970" cy="26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credit rating?</a:t>
              </a:r>
            </a:p>
          </p:txBody>
        </p:sp>
        <p:sp>
          <p:nvSpPr>
            <p:cNvPr id="50189" name="Line 102">
              <a:extLst>
                <a:ext uri="{FF2B5EF4-FFF2-40B4-BE49-F238E27FC236}">
                  <a16:creationId xmlns:a16="http://schemas.microsoft.com/office/drawing/2014/main" id="{0D58167E-5023-4D34-A5B5-1D7498137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0" y="1824"/>
              <a:ext cx="717" cy="7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0" name="Line 103">
              <a:extLst>
                <a:ext uri="{FF2B5EF4-FFF2-40B4-BE49-F238E27FC236}">
                  <a16:creationId xmlns:a16="http://schemas.microsoft.com/office/drawing/2014/main" id="{D7EEF042-C323-40AF-878E-8C8DB0321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8" y="1827"/>
              <a:ext cx="1" cy="3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Line 104">
              <a:extLst>
                <a:ext uri="{FF2B5EF4-FFF2-40B4-BE49-F238E27FC236}">
                  <a16:creationId xmlns:a16="http://schemas.microsoft.com/office/drawing/2014/main" id="{708F1176-6E7E-43F5-BDD1-9E76A640DA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824"/>
              <a:ext cx="1024" cy="7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2" name="Rectangle 105">
              <a:extLst>
                <a:ext uri="{FF2B5EF4-FFF2-40B4-BE49-F238E27FC236}">
                  <a16:creationId xmlns:a16="http://schemas.microsoft.com/office/drawing/2014/main" id="{EEB86036-BF64-4E53-871E-E13C4D1D3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121"/>
              <a:ext cx="349" cy="23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latin typeface="Tahoma" panose="020B0604030504040204" pitchFamily="34" charset="0"/>
                  <a:ea typeface="SimSun" panose="02010600030101010101" pitchFamily="2" charset="-122"/>
                </a:rPr>
                <a:t>≤</a:t>
              </a:r>
              <a:r>
                <a:rPr lang="zh-CN" altLang="en-US" sz="2000" b="1">
                  <a:ea typeface="SimSun" panose="02010600030101010101" pitchFamily="2" charset="-122"/>
                </a:rPr>
                <a:t>30</a:t>
              </a:r>
            </a:p>
          </p:txBody>
        </p:sp>
        <p:sp>
          <p:nvSpPr>
            <p:cNvPr id="50193" name="Rectangle 106">
              <a:extLst>
                <a:ext uri="{FF2B5EF4-FFF2-40B4-BE49-F238E27FC236}">
                  <a16:creationId xmlns:a16="http://schemas.microsoft.com/office/drawing/2014/main" id="{E6192853-826C-449C-A5E3-0C761B315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2128"/>
              <a:ext cx="312" cy="22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ea typeface="SimSun" panose="02010600030101010101" pitchFamily="2" charset="-122"/>
                </a:rPr>
                <a:t>&gt;40</a:t>
              </a:r>
              <a:endParaRPr lang="zh-CN" altLang="en-US" sz="2000">
                <a:ea typeface="SimSun" panose="02010600030101010101" pitchFamily="2" charset="-122"/>
              </a:endParaRPr>
            </a:p>
          </p:txBody>
        </p:sp>
        <p:sp>
          <p:nvSpPr>
            <p:cNvPr id="50194" name="Line 107">
              <a:extLst>
                <a:ext uri="{FF2B5EF4-FFF2-40B4-BE49-F238E27FC236}">
                  <a16:creationId xmlns:a16="http://schemas.microsoft.com/office/drawing/2014/main" id="{87F877C8-B1D6-48A1-9445-3E092E65AF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9" y="2921"/>
              <a:ext cx="360" cy="7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5" name="Line 108">
              <a:extLst>
                <a:ext uri="{FF2B5EF4-FFF2-40B4-BE49-F238E27FC236}">
                  <a16:creationId xmlns:a16="http://schemas.microsoft.com/office/drawing/2014/main" id="{CBDC68AA-AAFF-40F3-9AB3-279AB77A0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1" y="2921"/>
              <a:ext cx="381" cy="6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Line 109">
              <a:extLst>
                <a:ext uri="{FF2B5EF4-FFF2-40B4-BE49-F238E27FC236}">
                  <a16:creationId xmlns:a16="http://schemas.microsoft.com/office/drawing/2014/main" id="{83E88102-DB7B-42F8-9042-9180FCB45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9" y="2921"/>
              <a:ext cx="168" cy="7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7" name="Line 110">
              <a:extLst>
                <a:ext uri="{FF2B5EF4-FFF2-40B4-BE49-F238E27FC236}">
                  <a16:creationId xmlns:a16="http://schemas.microsoft.com/office/drawing/2014/main" id="{57946BB0-3E28-4293-A387-4BFFB4CFC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1" y="2921"/>
              <a:ext cx="243" cy="7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8" name="Line 111">
              <a:extLst>
                <a:ext uri="{FF2B5EF4-FFF2-40B4-BE49-F238E27FC236}">
                  <a16:creationId xmlns:a16="http://schemas.microsoft.com/office/drawing/2014/main" id="{0ECC9777-7CDF-4ED3-B8F5-98FBC4709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2308"/>
              <a:ext cx="0" cy="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0199" name="Group 112">
              <a:extLst>
                <a:ext uri="{FF2B5EF4-FFF2-40B4-BE49-F238E27FC236}">
                  <a16:creationId xmlns:a16="http://schemas.microsoft.com/office/drawing/2014/main" id="{F80F5CAB-3387-4212-A3B5-130C8DE34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6" y="2556"/>
              <a:ext cx="537" cy="387"/>
              <a:chOff x="2208" y="2352"/>
              <a:chExt cx="576" cy="432"/>
            </a:xfrm>
          </p:grpSpPr>
          <p:sp>
            <p:nvSpPr>
              <p:cNvPr id="50217" name="Oval 113">
                <a:extLst>
                  <a:ext uri="{FF2B5EF4-FFF2-40B4-BE49-F238E27FC236}">
                    <a16:creationId xmlns:a16="http://schemas.microsoft.com/office/drawing/2014/main" id="{C71ADEA0-AAB4-444C-9A06-87A1FAA32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0218" name="Rectangle 114">
                <a:extLst>
                  <a:ext uri="{FF2B5EF4-FFF2-40B4-BE49-F238E27FC236}">
                    <a16:creationId xmlns:a16="http://schemas.microsoft.com/office/drawing/2014/main" id="{79CF136F-9A34-4DF4-81AA-55601C97A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400"/>
                <a:ext cx="342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sp>
          <p:nvSpPr>
            <p:cNvPr id="50200" name="Rectangle 115">
              <a:extLst>
                <a:ext uri="{FF2B5EF4-FFF2-40B4-BE49-F238E27FC236}">
                  <a16:creationId xmlns:a16="http://schemas.microsoft.com/office/drawing/2014/main" id="{810BD163-E9B5-4CEC-9126-6222D09D7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" y="2127"/>
              <a:ext cx="626" cy="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ea typeface="SimSun" panose="02010600030101010101" pitchFamily="2" charset="-122"/>
                </a:rPr>
                <a:t>30</a:t>
              </a:r>
              <a:r>
                <a:rPr lang="en-US" altLang="zh-CN" sz="2000" b="1">
                  <a:ea typeface="SimSun" panose="02010600030101010101" pitchFamily="2" charset="-122"/>
                </a:rPr>
                <a:t>…40</a:t>
              </a:r>
              <a:endParaRPr lang="en-US" altLang="zh-CN" sz="1800">
                <a:ea typeface="SimSun" panose="02010600030101010101" pitchFamily="2" charset="-122"/>
              </a:endParaRPr>
            </a:p>
          </p:txBody>
        </p:sp>
        <p:grpSp>
          <p:nvGrpSpPr>
            <p:cNvPr id="50201" name="Group 116">
              <a:extLst>
                <a:ext uri="{FF2B5EF4-FFF2-40B4-BE49-F238E27FC236}">
                  <a16:creationId xmlns:a16="http://schemas.microsoft.com/office/drawing/2014/main" id="{F96FAC44-CABE-4AD6-B8C4-253B7560EC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3593"/>
              <a:ext cx="447" cy="343"/>
              <a:chOff x="2304" y="3120"/>
              <a:chExt cx="480" cy="384"/>
            </a:xfrm>
          </p:grpSpPr>
          <p:sp>
            <p:nvSpPr>
              <p:cNvPr id="50215" name="Oval 117">
                <a:extLst>
                  <a:ext uri="{FF2B5EF4-FFF2-40B4-BE49-F238E27FC236}">
                    <a16:creationId xmlns:a16="http://schemas.microsoft.com/office/drawing/2014/main" id="{5475DB0F-E911-4D5B-A525-81FDD421F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480" cy="384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0216" name="Rectangle 118">
                <a:extLst>
                  <a:ext uri="{FF2B5EF4-FFF2-40B4-BE49-F238E27FC236}">
                    <a16:creationId xmlns:a16="http://schemas.microsoft.com/office/drawing/2014/main" id="{179951DB-FE95-41BA-82DA-10C7E34E9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3168"/>
                <a:ext cx="283" cy="297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no</a:t>
                </a:r>
              </a:p>
            </p:txBody>
          </p:sp>
        </p:grpSp>
        <p:grpSp>
          <p:nvGrpSpPr>
            <p:cNvPr id="50202" name="Group 119">
              <a:extLst>
                <a:ext uri="{FF2B5EF4-FFF2-40B4-BE49-F238E27FC236}">
                  <a16:creationId xmlns:a16="http://schemas.microsoft.com/office/drawing/2014/main" id="{1C732C80-1A96-4905-B748-A6C876BB4C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7" y="3633"/>
              <a:ext cx="447" cy="344"/>
              <a:chOff x="2304" y="3120"/>
              <a:chExt cx="480" cy="384"/>
            </a:xfrm>
          </p:grpSpPr>
          <p:sp>
            <p:nvSpPr>
              <p:cNvPr id="50213" name="Oval 120">
                <a:extLst>
                  <a:ext uri="{FF2B5EF4-FFF2-40B4-BE49-F238E27FC236}">
                    <a16:creationId xmlns:a16="http://schemas.microsoft.com/office/drawing/2014/main" id="{1E55161D-FD0A-45CA-9403-F27FF4029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480" cy="384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0214" name="Rectangle 121">
                <a:extLst>
                  <a:ext uri="{FF2B5EF4-FFF2-40B4-BE49-F238E27FC236}">
                    <a16:creationId xmlns:a16="http://schemas.microsoft.com/office/drawing/2014/main" id="{C1E08BE5-577B-4187-A1AB-760ED56A1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3168"/>
                <a:ext cx="283" cy="296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no</a:t>
                </a:r>
              </a:p>
            </p:txBody>
          </p:sp>
        </p:grpSp>
        <p:grpSp>
          <p:nvGrpSpPr>
            <p:cNvPr id="50203" name="Group 122">
              <a:extLst>
                <a:ext uri="{FF2B5EF4-FFF2-40B4-BE49-F238E27FC236}">
                  <a16:creationId xmlns:a16="http://schemas.microsoft.com/office/drawing/2014/main" id="{16A44E6D-5CA5-4DB0-A5F2-408632F45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9" y="3611"/>
              <a:ext cx="537" cy="387"/>
              <a:chOff x="2208" y="2352"/>
              <a:chExt cx="576" cy="432"/>
            </a:xfrm>
          </p:grpSpPr>
          <p:sp>
            <p:nvSpPr>
              <p:cNvPr id="50211" name="Oval 123">
                <a:extLst>
                  <a:ext uri="{FF2B5EF4-FFF2-40B4-BE49-F238E27FC236}">
                    <a16:creationId xmlns:a16="http://schemas.microsoft.com/office/drawing/2014/main" id="{5A5E0FC0-9EDF-481E-A62E-167BC3754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0212" name="Rectangle 124">
                <a:extLst>
                  <a:ext uri="{FF2B5EF4-FFF2-40B4-BE49-F238E27FC236}">
                    <a16:creationId xmlns:a16="http://schemas.microsoft.com/office/drawing/2014/main" id="{FEEBE48E-8F4B-46B5-AB4A-FCF5C6D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" y="2400"/>
                <a:ext cx="342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grpSp>
          <p:nvGrpSpPr>
            <p:cNvPr id="50204" name="Group 125">
              <a:extLst>
                <a:ext uri="{FF2B5EF4-FFF2-40B4-BE49-F238E27FC236}">
                  <a16:creationId xmlns:a16="http://schemas.microsoft.com/office/drawing/2014/main" id="{53852C96-B885-4588-84B5-6CE30759BB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" y="3611"/>
              <a:ext cx="536" cy="387"/>
              <a:chOff x="2208" y="2352"/>
              <a:chExt cx="576" cy="432"/>
            </a:xfrm>
          </p:grpSpPr>
          <p:sp>
            <p:nvSpPr>
              <p:cNvPr id="50209" name="Oval 126">
                <a:extLst>
                  <a:ext uri="{FF2B5EF4-FFF2-40B4-BE49-F238E27FC236}">
                    <a16:creationId xmlns:a16="http://schemas.microsoft.com/office/drawing/2014/main" id="{B90E983C-2B1E-4EDD-A6DD-DFEB44644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576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0210" name="Rectangle 127">
                <a:extLst>
                  <a:ext uri="{FF2B5EF4-FFF2-40B4-BE49-F238E27FC236}">
                    <a16:creationId xmlns:a16="http://schemas.microsoft.com/office/drawing/2014/main" id="{F3CB6776-AC66-4B00-A7E4-231A9302C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400"/>
                <a:ext cx="343" cy="29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400">
                    <a:ea typeface="SimSun" panose="02010600030101010101" pitchFamily="2" charset="-122"/>
                  </a:rPr>
                  <a:t>yes</a:t>
                </a:r>
              </a:p>
            </p:txBody>
          </p:sp>
        </p:grpSp>
        <p:sp>
          <p:nvSpPr>
            <p:cNvPr id="50205" name="Rectangle 136">
              <a:extLst>
                <a:ext uri="{FF2B5EF4-FFF2-40B4-BE49-F238E27FC236}">
                  <a16:creationId xmlns:a16="http://schemas.microsoft.com/office/drawing/2014/main" id="{5AF68AB8-1CD7-4094-B4F8-B09CB4B0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3124"/>
              <a:ext cx="319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50206" name="Rectangle 137">
              <a:extLst>
                <a:ext uri="{FF2B5EF4-FFF2-40B4-BE49-F238E27FC236}">
                  <a16:creationId xmlns:a16="http://schemas.microsoft.com/office/drawing/2014/main" id="{6AD3B933-59B1-4B82-85C6-62E38C928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42"/>
              <a:ext cx="327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fair</a:t>
              </a:r>
            </a:p>
          </p:txBody>
        </p:sp>
        <p:sp>
          <p:nvSpPr>
            <p:cNvPr id="50207" name="Rectangle 138">
              <a:extLst>
                <a:ext uri="{FF2B5EF4-FFF2-40B4-BE49-F238E27FC236}">
                  <a16:creationId xmlns:a16="http://schemas.microsoft.com/office/drawing/2014/main" id="{AF0C54B5-B144-4474-A1B1-B9232EC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50"/>
              <a:ext cx="692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excellent</a:t>
              </a:r>
            </a:p>
          </p:txBody>
        </p:sp>
        <p:sp>
          <p:nvSpPr>
            <p:cNvPr id="50208" name="Rectangle 139">
              <a:extLst>
                <a:ext uri="{FF2B5EF4-FFF2-40B4-BE49-F238E27FC236}">
                  <a16:creationId xmlns:a16="http://schemas.microsoft.com/office/drawing/2014/main" id="{4DD173AC-06B1-4F99-8850-18B9FC072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24"/>
              <a:ext cx="264" cy="2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SimSun" panose="02010600030101010101" pitchFamily="2" charset="-122"/>
                </a:rPr>
                <a:t>no</a:t>
              </a:r>
            </a:p>
          </p:txBody>
        </p:sp>
      </p:grpSp>
      <p:sp>
        <p:nvSpPr>
          <p:cNvPr id="43" name="页脚占位符 3">
            <a:extLst>
              <a:ext uri="{FF2B5EF4-FFF2-40B4-BE49-F238E27FC236}">
                <a16:creationId xmlns:a16="http://schemas.microsoft.com/office/drawing/2014/main" id="{04361F9A-D745-43B0-944F-547F9136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7680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20"/>
    </mc:Choice>
    <mc:Fallback xmlns="">
      <p:transition advTm="315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370BCF16-C470-4AB8-BEF6-8CF72282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39BEA42-61C4-45E8-8AFB-118A223B8582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1202" name="标题 1">
            <a:extLst>
              <a:ext uri="{FF2B5EF4-FFF2-40B4-BE49-F238E27FC236}">
                <a16:creationId xmlns:a16="http://schemas.microsoft.com/office/drawing/2014/main" id="{6E3B3613-35A4-4A56-A473-CA90F52EB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连续值属性的信息增益</a:t>
            </a:r>
            <a:endParaRPr b="0" dirty="0"/>
          </a:p>
        </p:txBody>
      </p:sp>
      <p:sp>
        <p:nvSpPr>
          <p:cNvPr id="51203" name="内容占位符 2">
            <a:extLst>
              <a:ext uri="{FF2B5EF4-FFF2-40B4-BE49-F238E27FC236}">
                <a16:creationId xmlns:a16="http://schemas.microsoft.com/office/drawing/2014/main" id="{A718DED6-0442-45B8-869E-3C697E14B0E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t>属性</a:t>
            </a:r>
            <a:r>
              <a:rPr lang="en-US" altLang="zh-CN"/>
              <a:t>A</a:t>
            </a:r>
            <a:r>
              <a:t>的值是连续的，如何确定“最佳”分裂点？</a:t>
            </a:r>
            <a:endParaRPr lang="en-US"/>
          </a:p>
          <a:p>
            <a:pPr lvl="1" eaLnBrk="1" hangingPunct="1"/>
            <a:r>
              <a:rPr sz="2800"/>
              <a:t>首先，将</a:t>
            </a:r>
            <a:r>
              <a:rPr lang="en-US" altLang="zh-CN" sz="2800"/>
              <a:t>A</a:t>
            </a:r>
            <a:r>
              <a:rPr sz="2800"/>
              <a:t>的值按递增序排序；</a:t>
            </a:r>
            <a:endParaRPr lang="en-US" sz="2800"/>
          </a:p>
          <a:p>
            <a:pPr lvl="1" eaLnBrk="1" hangingPunct="1"/>
            <a:r>
              <a:rPr sz="2800"/>
              <a:t>相邻值的中点看作可能的分裂点；</a:t>
            </a:r>
            <a:endParaRPr lang="en-US" sz="2800"/>
          </a:p>
          <a:p>
            <a:pPr lvl="2" eaLnBrk="1" hangingPunct="1"/>
            <a:r>
              <a:rPr sz="2400"/>
              <a:t>如：</a:t>
            </a:r>
            <a:r>
              <a:rPr lang="en-US" altLang="zh-CN" sz="2400"/>
              <a:t> (a</a:t>
            </a:r>
            <a:r>
              <a:rPr lang="en-US" altLang="zh-CN" sz="2400" baseline="-25000"/>
              <a:t>i</a:t>
            </a:r>
            <a:r>
              <a:rPr lang="en-US" altLang="zh-CN" sz="2400"/>
              <a:t> + a</a:t>
            </a:r>
            <a:r>
              <a:rPr lang="en-US" altLang="zh-CN" sz="2400" baseline="-25000"/>
              <a:t>i+1</a:t>
            </a:r>
            <a:r>
              <a:rPr lang="en-US" altLang="zh-CN" sz="2400"/>
              <a:t>)/2 </a:t>
            </a:r>
            <a:r>
              <a:rPr sz="2400"/>
              <a:t>是值</a:t>
            </a:r>
            <a:r>
              <a:rPr lang="en-US" sz="2400"/>
              <a:t>a</a:t>
            </a:r>
            <a:r>
              <a:rPr lang="en-US" sz="2400" baseline="-25000"/>
              <a:t>i</a:t>
            </a:r>
            <a:r>
              <a:rPr sz="2400"/>
              <a:t>和</a:t>
            </a:r>
            <a:r>
              <a:rPr lang="en-US" sz="2400"/>
              <a:t>a</a:t>
            </a:r>
            <a:r>
              <a:rPr lang="en-US" sz="2400" baseline="-25000"/>
              <a:t>i+1</a:t>
            </a:r>
            <a:r>
              <a:rPr sz="2400"/>
              <a:t>之间的中点</a:t>
            </a:r>
            <a:endParaRPr lang="en-US" sz="2400"/>
          </a:p>
          <a:p>
            <a:pPr lvl="1" eaLnBrk="1" hangingPunct="1"/>
            <a:r>
              <a:rPr sz="2800"/>
              <a:t>使</a:t>
            </a:r>
            <a:r>
              <a:rPr lang="en-US" altLang="zh-CN" sz="2800"/>
              <a:t>A</a:t>
            </a:r>
            <a:r>
              <a:rPr sz="2800"/>
              <a:t>具有最小期望信息需求的点选作</a:t>
            </a:r>
            <a:r>
              <a:rPr lang="en-US" altLang="zh-CN" sz="2800"/>
              <a:t>A</a:t>
            </a:r>
            <a:r>
              <a:rPr sz="2800"/>
              <a:t>的分裂点；</a:t>
            </a:r>
            <a:endParaRPr lang="en-US" sz="2800"/>
          </a:p>
          <a:p>
            <a:pPr eaLnBrk="1" hangingPunct="1"/>
            <a:endParaRPr lang="en-US"/>
          </a:p>
          <a:p>
            <a:pPr eaLnBrk="1" hangingPunct="1"/>
            <a:r>
              <a:t>分裂</a:t>
            </a:r>
            <a:endParaRPr lang="en-US"/>
          </a:p>
          <a:p>
            <a:pPr lvl="1" eaLnBrk="1" hangingPunct="1"/>
            <a:r>
              <a:rPr lang="en-US" altLang="zh-CN" sz="2800"/>
              <a:t>D</a:t>
            </a:r>
            <a:r>
              <a:rPr lang="en-US" altLang="zh-CN" sz="2800" baseline="-25000"/>
              <a:t>1</a:t>
            </a:r>
            <a:r>
              <a:rPr sz="2800"/>
              <a:t>是满足</a:t>
            </a:r>
            <a:r>
              <a:rPr lang="en-US" altLang="zh-CN" sz="2800"/>
              <a:t>A ≤ split_point </a:t>
            </a:r>
            <a:r>
              <a:rPr sz="2800"/>
              <a:t>的元组的集合；</a:t>
            </a:r>
            <a:endParaRPr lang="en-US" sz="2800"/>
          </a:p>
          <a:p>
            <a:pPr lvl="1" eaLnBrk="1" hangingPunct="1"/>
            <a:r>
              <a:rPr lang="en-US" altLang="zh-CN" sz="2800"/>
              <a:t>D</a:t>
            </a:r>
            <a:r>
              <a:rPr lang="en-US" altLang="zh-CN" sz="2800" baseline="-25000"/>
              <a:t>2</a:t>
            </a:r>
            <a:r>
              <a:rPr sz="2800"/>
              <a:t>是满足</a:t>
            </a:r>
            <a:r>
              <a:rPr lang="en-US" altLang="zh-CN" sz="2800"/>
              <a:t>A &gt; split_point </a:t>
            </a:r>
            <a:r>
              <a:rPr sz="2800"/>
              <a:t>的元组的集合；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C6740246-638E-4F1F-B612-86CB283B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5415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440"/>
    </mc:Choice>
    <mc:Fallback xmlns="">
      <p:transition advTm="6044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灯片编号占位符 3">
            <a:extLst>
              <a:ext uri="{FF2B5EF4-FFF2-40B4-BE49-F238E27FC236}">
                <a16:creationId xmlns:a16="http://schemas.microsoft.com/office/drawing/2014/main" id="{85D819E6-E20F-4654-A9FA-F8F778B1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9EB3993-8EB2-4534-AA49-A91A86D2F159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2226" name="标题 1">
            <a:extLst>
              <a:ext uri="{FF2B5EF4-FFF2-40B4-BE49-F238E27FC236}">
                <a16:creationId xmlns:a16="http://schemas.microsoft.com/office/drawing/2014/main" id="{33B5676B-53E6-4E7C-8DDB-311BE628D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增益率</a:t>
            </a:r>
            <a:r>
              <a:rPr lang="en-US" b="0" dirty="0"/>
              <a:t>(</a:t>
            </a:r>
            <a:r>
              <a:rPr lang="en-US" altLang="zh-CN" b="0" dirty="0"/>
              <a:t>C4.5</a:t>
            </a:r>
            <a:r>
              <a:rPr lang="en-US" b="0" dirty="0"/>
              <a:t>)</a:t>
            </a:r>
            <a:endParaRPr b="0" dirty="0"/>
          </a:p>
        </p:txBody>
      </p:sp>
      <p:sp>
        <p:nvSpPr>
          <p:cNvPr id="52227" name="内容占位符 2">
            <a:extLst>
              <a:ext uri="{FF2B5EF4-FFF2-40B4-BE49-F238E27FC236}">
                <a16:creationId xmlns:a16="http://schemas.microsoft.com/office/drawing/2014/main" id="{8A58F70A-1963-4985-B28C-1DE4796057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>
                <a:solidFill>
                  <a:srgbClr val="FF0000"/>
                </a:solidFill>
              </a:rPr>
              <a:t>信息增益倾向于选择具有大量值的属性</a:t>
            </a:r>
            <a:endParaRPr lang="en-US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/>
              <a:t>C4.5 ( ID3</a:t>
            </a:r>
            <a:r>
              <a:t>的后继 </a:t>
            </a:r>
            <a:r>
              <a:rPr lang="en-US" altLang="zh-CN"/>
              <a:t>) </a:t>
            </a:r>
            <a:r>
              <a:t>使用增益率 </a:t>
            </a:r>
            <a:r>
              <a:rPr lang="en-US"/>
              <a:t>( gain ratio ) </a:t>
            </a:r>
            <a:r>
              <a:t>来克服这个问题，它使用 </a:t>
            </a:r>
            <a:r>
              <a:rPr lang="en-US"/>
              <a:t>“</a:t>
            </a:r>
            <a:r>
              <a:t>分裂信息 </a:t>
            </a:r>
            <a:r>
              <a:rPr lang="en-US"/>
              <a:t>( split information )” </a:t>
            </a:r>
            <a:r>
              <a:t>值将信息增益规范化</a:t>
            </a:r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  <a:p>
            <a:pPr eaLnBrk="1" hangingPunct="1"/>
            <a:r>
              <a:t>选择具有最大增益率的属性作为分裂属性 </a:t>
            </a:r>
            <a:endParaRPr lang="en-US"/>
          </a:p>
          <a:p>
            <a:pPr eaLnBrk="1" hangingPunct="1"/>
            <a:r>
              <a:t>例如：</a:t>
            </a:r>
          </a:p>
        </p:txBody>
      </p:sp>
      <p:graphicFrame>
        <p:nvGraphicFramePr>
          <p:cNvPr id="52229" name="Object 2048">
            <a:extLst>
              <a:ext uri="{FF2B5EF4-FFF2-40B4-BE49-F238E27FC236}">
                <a16:creationId xmlns:a16="http://schemas.microsoft.com/office/drawing/2014/main" id="{878CB46D-0327-439A-B842-07F4A99CFD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1375" y="278606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8" name="公式" r:id="rId3" imgW="2387600" imgH="457200" progId="Equation.3">
                  <p:embed/>
                </p:oleObj>
              </mc:Choice>
              <mc:Fallback>
                <p:oleObj name="公式" r:id="rId3" imgW="2387600" imgH="457200" progId="Equation.3">
                  <p:embed/>
                  <p:pic>
                    <p:nvPicPr>
                      <p:cNvPr id="52229" name="Object 2048">
                        <a:extLst>
                          <a:ext uri="{FF2B5EF4-FFF2-40B4-BE49-F238E27FC236}">
                            <a16:creationId xmlns:a16="http://schemas.microsoft.com/office/drawing/2014/main" id="{878CB46D-0327-439A-B842-07F4A99CFD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278606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8">
            <a:extLst>
              <a:ext uri="{FF2B5EF4-FFF2-40B4-BE49-F238E27FC236}">
                <a16:creationId xmlns:a16="http://schemas.microsoft.com/office/drawing/2014/main" id="{9910B6D7-B501-4301-A30B-6E98DED74A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1376" y="3714751"/>
          <a:ext cx="33575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9" name="公式" r:id="rId5" imgW="1790700" imgH="419100" progId="Equation.3">
                  <p:embed/>
                </p:oleObj>
              </mc:Choice>
              <mc:Fallback>
                <p:oleObj name="公式" r:id="rId5" imgW="1790700" imgH="419100" progId="Equation.3">
                  <p:embed/>
                  <p:pic>
                    <p:nvPicPr>
                      <p:cNvPr id="52230" name="Object 8">
                        <a:extLst>
                          <a:ext uri="{FF2B5EF4-FFF2-40B4-BE49-F238E27FC236}">
                            <a16:creationId xmlns:a16="http://schemas.microsoft.com/office/drawing/2014/main" id="{9910B6D7-B501-4301-A30B-6E98DED74A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6" y="3714751"/>
                        <a:ext cx="335756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2049">
            <a:extLst>
              <a:ext uri="{FF2B5EF4-FFF2-40B4-BE49-F238E27FC236}">
                <a16:creationId xmlns:a16="http://schemas.microsoft.com/office/drawing/2014/main" id="{E520C4F9-8687-4EF4-984B-CF3D3D422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536033"/>
              </p:ext>
            </p:extLst>
          </p:nvPr>
        </p:nvGraphicFramePr>
        <p:xfrm>
          <a:off x="2841625" y="5432248"/>
          <a:ext cx="71405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name="公式" r:id="rId7" imgW="4318000" imgH="393700" progId="Equation.3">
                  <p:embed/>
                </p:oleObj>
              </mc:Choice>
              <mc:Fallback>
                <p:oleObj name="公式" r:id="rId7" imgW="4318000" imgH="393700" progId="Equation.3">
                  <p:embed/>
                  <p:pic>
                    <p:nvPicPr>
                      <p:cNvPr id="52231" name="Object 2049">
                        <a:extLst>
                          <a:ext uri="{FF2B5EF4-FFF2-40B4-BE49-F238E27FC236}">
                            <a16:creationId xmlns:a16="http://schemas.microsoft.com/office/drawing/2014/main" id="{E520C4F9-8687-4EF4-984B-CF3D3D422C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25" y="5432248"/>
                        <a:ext cx="71405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1">
            <a:extLst>
              <a:ext uri="{FF2B5EF4-FFF2-40B4-BE49-F238E27FC236}">
                <a16:creationId xmlns:a16="http://schemas.microsoft.com/office/drawing/2014/main" id="{D38C1A99-EE8A-4C61-A87F-6ADEA3255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226943"/>
              </p:ext>
            </p:extLst>
          </p:nvPr>
        </p:nvGraphicFramePr>
        <p:xfrm>
          <a:off x="3033713" y="6120247"/>
          <a:ext cx="51435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1" name="公式" r:id="rId9" imgW="2578100" imgH="203200" progId="Equation.3">
                  <p:embed/>
                </p:oleObj>
              </mc:Choice>
              <mc:Fallback>
                <p:oleObj name="公式" r:id="rId9" imgW="2578100" imgH="203200" progId="Equation.3">
                  <p:embed/>
                  <p:pic>
                    <p:nvPicPr>
                      <p:cNvPr id="52232" name="Object 11">
                        <a:extLst>
                          <a:ext uri="{FF2B5EF4-FFF2-40B4-BE49-F238E27FC236}">
                            <a16:creationId xmlns:a16="http://schemas.microsoft.com/office/drawing/2014/main" id="{D38C1A99-EE8A-4C61-A87F-6ADEA3255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6120247"/>
                        <a:ext cx="51435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页脚占位符 3">
            <a:extLst>
              <a:ext uri="{FF2B5EF4-FFF2-40B4-BE49-F238E27FC236}">
                <a16:creationId xmlns:a16="http://schemas.microsoft.com/office/drawing/2014/main" id="{F547FCBB-402E-429D-99A5-B1D63FAA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30167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6080"/>
    </mc:Choice>
    <mc:Fallback xmlns="">
      <p:transition advTm="1560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4D440A1A-9A34-4A2A-BAD6-0EAF6533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0100" y="6264341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93BA2E8-1018-4130-A240-0D4008E013F4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362" name="标题 1">
            <a:extLst>
              <a:ext uri="{FF2B5EF4-FFF2-40B4-BE49-F238E27FC236}">
                <a16:creationId xmlns:a16="http://schemas.microsoft.com/office/drawing/2014/main" id="{2FC9F086-683B-410A-A929-4CEF6D0BE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j-ea"/>
              </a:rPr>
              <a:t>分类和预测的典型应用</a:t>
            </a:r>
            <a:endParaRPr b="0" dirty="0">
              <a:latin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ACF1B97-7A41-47A1-8239-54E7414D253F}"/>
              </a:ext>
            </a:extLst>
          </p:cNvPr>
          <p:cNvSpPr/>
          <p:nvPr/>
        </p:nvSpPr>
        <p:spPr bwMode="auto">
          <a:xfrm>
            <a:off x="2796747" y="1429472"/>
            <a:ext cx="2331079" cy="1295018"/>
          </a:xfrm>
          <a:prstGeom prst="ellipse">
            <a:avLst/>
          </a:prstGeom>
          <a:solidFill>
            <a:srgbClr val="FFFF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E5597"/>
                </a:solidFill>
              </a:rPr>
              <a:t>欺诈检测</a:t>
            </a:r>
          </a:p>
          <a:p>
            <a:pPr algn="ctr" eaLnBrk="1" hangingPunct="1">
              <a:defRPr/>
            </a:pPr>
            <a:endParaRPr lang="zh-CN" altLang="en-US" sz="2585" b="1" dirty="0">
              <a:solidFill>
                <a:srgbClr val="2E5597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FF0E62D-AF24-451E-A427-2C269FBD6DD5}"/>
              </a:ext>
            </a:extLst>
          </p:cNvPr>
          <p:cNvSpPr/>
          <p:nvPr/>
        </p:nvSpPr>
        <p:spPr bwMode="auto">
          <a:xfrm>
            <a:off x="3613739" y="3661418"/>
            <a:ext cx="2403087" cy="143449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E5597"/>
                </a:solidFill>
              </a:rPr>
              <a:t>性能预测</a:t>
            </a:r>
            <a:endParaRPr lang="zh-CN" altLang="en-US" sz="2585" b="1" dirty="0">
              <a:solidFill>
                <a:srgbClr val="2E5597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C71D3F1-CD5D-498B-A1CD-862201DDE178}"/>
              </a:ext>
            </a:extLst>
          </p:cNvPr>
          <p:cNvSpPr/>
          <p:nvPr/>
        </p:nvSpPr>
        <p:spPr bwMode="auto">
          <a:xfrm>
            <a:off x="6288882" y="4515308"/>
            <a:ext cx="2568933" cy="1351400"/>
          </a:xfrm>
          <a:prstGeom prst="ellipse">
            <a:avLst/>
          </a:prstGeom>
          <a:solidFill>
            <a:srgbClr val="FFC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E5597"/>
                </a:solidFill>
              </a:rPr>
              <a:t>医疗诊断</a:t>
            </a:r>
            <a:endParaRPr lang="zh-CN" altLang="en-US" sz="2585" b="1" dirty="0">
              <a:solidFill>
                <a:srgbClr val="2E5597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CFA5A79-389C-479D-8283-2A42C4D2C21D}"/>
              </a:ext>
            </a:extLst>
          </p:cNvPr>
          <p:cNvSpPr/>
          <p:nvPr/>
        </p:nvSpPr>
        <p:spPr bwMode="auto">
          <a:xfrm>
            <a:off x="5503891" y="2136675"/>
            <a:ext cx="2664296" cy="12923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2E5597"/>
                </a:solidFill>
              </a:rPr>
              <a:t>针对销售</a:t>
            </a:r>
          </a:p>
          <a:p>
            <a:pPr algn="ctr" eaLnBrk="1" hangingPunct="1">
              <a:defRPr/>
            </a:pPr>
            <a:endParaRPr lang="zh-CN" altLang="en-US" sz="2585" b="1" dirty="0">
              <a:solidFill>
                <a:srgbClr val="2E5597"/>
              </a:solidFill>
            </a:endParaRPr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B6DD7237-981B-462D-9020-88FB6415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94000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85736FFD-46F3-4EC0-98D8-BB135FAB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15B96E7-1F45-403E-8FC4-EA611739DD80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3250" name="标题 1">
            <a:extLst>
              <a:ext uri="{FF2B5EF4-FFF2-40B4-BE49-F238E27FC236}">
                <a16:creationId xmlns:a16="http://schemas.microsoft.com/office/drawing/2014/main" id="{E709171C-9381-420A-9A90-C34B748ED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Gini</a:t>
            </a:r>
            <a:r>
              <a:rPr b="0" dirty="0" err="1"/>
              <a:t>指标</a:t>
            </a:r>
            <a:r>
              <a:rPr lang="en-US" b="0" dirty="0"/>
              <a:t>(</a:t>
            </a:r>
            <a:r>
              <a:rPr lang="en-US" altLang="zh-CN" b="0" dirty="0"/>
              <a:t>CART</a:t>
            </a:r>
            <a:r>
              <a:rPr lang="en-US" b="0" dirty="0"/>
              <a:t>)1/2</a:t>
            </a:r>
            <a:endParaRPr b="0" dirty="0"/>
          </a:p>
        </p:txBody>
      </p:sp>
      <p:sp>
        <p:nvSpPr>
          <p:cNvPr id="53251" name="内容占位符 2">
            <a:extLst>
              <a:ext uri="{FF2B5EF4-FFF2-40B4-BE49-F238E27FC236}">
                <a16:creationId xmlns:a16="http://schemas.microsoft.com/office/drawing/2014/main" id="{784C4863-E1FE-45CF-957B-7204B0433BF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dirty="0"/>
              <a:t>Gini </a:t>
            </a:r>
            <a:r>
              <a:rPr dirty="0" err="1"/>
              <a:t>指标：度量数据划分</a:t>
            </a:r>
            <a:r>
              <a:rPr lang="en-US" altLang="zh-CN" dirty="0" err="1"/>
              <a:t>D</a:t>
            </a:r>
            <a:r>
              <a:rPr lang="en-US" altLang="zh-CN" dirty="0"/>
              <a:t> ( </a:t>
            </a:r>
            <a:r>
              <a:rPr dirty="0" err="1"/>
              <a:t>训练元组</a:t>
            </a:r>
            <a:r>
              <a:rPr lang="en-US" altLang="zh-CN" dirty="0"/>
              <a:t> ) </a:t>
            </a:r>
            <a:r>
              <a:rPr dirty="0" err="1"/>
              <a:t>的不纯度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dirty="0"/>
              <a:t>是</a:t>
            </a:r>
            <a:r>
              <a:rPr lang="en-US" altLang="zh-CN" dirty="0"/>
              <a:t>D</a:t>
            </a:r>
            <a:r>
              <a:rPr dirty="0"/>
              <a:t>中元组属于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j</a:t>
            </a:r>
            <a:r>
              <a:rPr dirty="0"/>
              <a:t>类的概率</a:t>
            </a:r>
            <a:endParaRPr lang="en-US" dirty="0"/>
          </a:p>
          <a:p>
            <a:pPr eaLnBrk="1" hangingPunct="1"/>
            <a:r>
              <a:rPr dirty="0"/>
              <a:t>基于</a:t>
            </a:r>
            <a:r>
              <a:rPr lang="en-US" altLang="zh-CN" dirty="0"/>
              <a:t>A</a:t>
            </a:r>
            <a:r>
              <a:rPr dirty="0"/>
              <a:t>的二元划分，将</a:t>
            </a:r>
            <a:r>
              <a:rPr lang="en-US" altLang="zh-CN" dirty="0"/>
              <a:t>D</a:t>
            </a:r>
            <a:r>
              <a:rPr dirty="0"/>
              <a:t>划分为</a:t>
            </a:r>
            <a:r>
              <a:rPr lang="en-US" altLang="zh-CN" dirty="0"/>
              <a:t>D1</a:t>
            </a:r>
            <a:r>
              <a:rPr dirty="0"/>
              <a:t>和</a:t>
            </a:r>
            <a:r>
              <a:rPr lang="en-US" altLang="zh-CN" dirty="0"/>
              <a:t>D2</a:t>
            </a:r>
            <a:r>
              <a:rPr dirty="0"/>
              <a:t>， </a:t>
            </a:r>
            <a:r>
              <a:rPr lang="en-US" altLang="zh-CN" dirty="0" err="1"/>
              <a:t>D</a:t>
            </a:r>
            <a:r>
              <a:rPr dirty="0" err="1"/>
              <a:t>的</a:t>
            </a:r>
            <a:r>
              <a:rPr lang="en-US" altLang="zh-CN" dirty="0" err="1"/>
              <a:t>Gini</a:t>
            </a:r>
            <a:r>
              <a:rPr dirty="0" err="1"/>
              <a:t>指标为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dirty="0" err="1"/>
              <a:t>不纯度降低</a:t>
            </a:r>
            <a:r>
              <a:rPr dirty="0"/>
              <a:t> 为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dirty="0" err="1"/>
              <a:t>对于离散属性：选择产生最小</a:t>
            </a:r>
            <a:r>
              <a:rPr lang="en-US" altLang="zh-CN" dirty="0" err="1"/>
              <a:t>Gini</a:t>
            </a:r>
            <a:r>
              <a:rPr dirty="0" err="1"/>
              <a:t>指标的取值子集作为分裂子集；对于连续属性，选择产生最小</a:t>
            </a:r>
            <a:r>
              <a:rPr lang="en-US" altLang="zh-CN" dirty="0" err="1"/>
              <a:t>Gini</a:t>
            </a:r>
            <a:r>
              <a:rPr dirty="0" err="1"/>
              <a:t>指标的点作为分列点</a:t>
            </a:r>
            <a:r>
              <a:rPr dirty="0"/>
              <a:t>。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dirty="0"/>
          </a:p>
        </p:txBody>
      </p:sp>
      <p:graphicFrame>
        <p:nvGraphicFramePr>
          <p:cNvPr id="53253" name="Object 1024">
            <a:extLst>
              <a:ext uri="{FF2B5EF4-FFF2-40B4-BE49-F238E27FC236}">
                <a16:creationId xmlns:a16="http://schemas.microsoft.com/office/drawing/2014/main" id="{274B8264-9EAE-4E34-B4E6-6117A24B6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497113"/>
              </p:ext>
            </p:extLst>
          </p:nvPr>
        </p:nvGraphicFramePr>
        <p:xfrm>
          <a:off x="4051301" y="1931194"/>
          <a:ext cx="25193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5" name="公式" r:id="rId3" imgW="1777229" imgH="761669" progId="Equation.3">
                  <p:embed/>
                </p:oleObj>
              </mc:Choice>
              <mc:Fallback>
                <p:oleObj name="公式" r:id="rId3" imgW="1777229" imgH="761669" progId="Equation.3">
                  <p:embed/>
                  <p:pic>
                    <p:nvPicPr>
                      <p:cNvPr id="53253" name="Object 1024">
                        <a:extLst>
                          <a:ext uri="{FF2B5EF4-FFF2-40B4-BE49-F238E27FC236}">
                            <a16:creationId xmlns:a16="http://schemas.microsoft.com/office/drawing/2014/main" id="{274B8264-9EAE-4E34-B4E6-6117A24B68B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1" y="1931194"/>
                        <a:ext cx="25193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1025">
            <a:extLst>
              <a:ext uri="{FF2B5EF4-FFF2-40B4-BE49-F238E27FC236}">
                <a16:creationId xmlns:a16="http://schemas.microsoft.com/office/drawing/2014/main" id="{BCE8B474-6866-4099-B81B-A8E4A8834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054953"/>
              </p:ext>
            </p:extLst>
          </p:nvPr>
        </p:nvGraphicFramePr>
        <p:xfrm>
          <a:off x="4231482" y="3720674"/>
          <a:ext cx="51847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6" name="Equation" r:id="rId5" imgW="3441700" imgH="596900" progId="Equation.3">
                  <p:embed/>
                </p:oleObj>
              </mc:Choice>
              <mc:Fallback>
                <p:oleObj name="Equation" r:id="rId5" imgW="3441700" imgH="596900" progId="Equation.3">
                  <p:embed/>
                  <p:pic>
                    <p:nvPicPr>
                      <p:cNvPr id="53254" name="Object 1025">
                        <a:extLst>
                          <a:ext uri="{FF2B5EF4-FFF2-40B4-BE49-F238E27FC236}">
                            <a16:creationId xmlns:a16="http://schemas.microsoft.com/office/drawing/2014/main" id="{BCE8B474-6866-4099-B81B-A8E4A88347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482" y="3720674"/>
                        <a:ext cx="5184775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1026">
            <a:extLst>
              <a:ext uri="{FF2B5EF4-FFF2-40B4-BE49-F238E27FC236}">
                <a16:creationId xmlns:a16="http://schemas.microsoft.com/office/drawing/2014/main" id="{366274FC-FAB0-4DB9-B437-F28DEFC62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531008"/>
              </p:ext>
            </p:extLst>
          </p:nvPr>
        </p:nvGraphicFramePr>
        <p:xfrm>
          <a:off x="4310063" y="4738688"/>
          <a:ext cx="42148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7" name="公式" r:id="rId7" imgW="2692400" imgH="304800" progId="Equation.3">
                  <p:embed/>
                </p:oleObj>
              </mc:Choice>
              <mc:Fallback>
                <p:oleObj name="公式" r:id="rId7" imgW="2692400" imgH="304800" progId="Equation.3">
                  <p:embed/>
                  <p:pic>
                    <p:nvPicPr>
                      <p:cNvPr id="53255" name="Object 1026">
                        <a:extLst>
                          <a:ext uri="{FF2B5EF4-FFF2-40B4-BE49-F238E27FC236}">
                            <a16:creationId xmlns:a16="http://schemas.microsoft.com/office/drawing/2014/main" id="{366274FC-FAB0-4DB9-B437-F28DEFC623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4738688"/>
                        <a:ext cx="42148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BA1774C-FCBC-41C0-BDA2-C21F7D36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9881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850"/>
    </mc:Choice>
    <mc:Fallback xmlns="">
      <p:transition advTm="938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C08234F5-50E5-4F45-8B4B-7A1116D7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BDB3411-EBFD-42A9-8E07-9BCC739690F9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4274" name="标题 1">
            <a:extLst>
              <a:ext uri="{FF2B5EF4-FFF2-40B4-BE49-F238E27FC236}">
                <a16:creationId xmlns:a16="http://schemas.microsoft.com/office/drawing/2014/main" id="{DEC7801F-792F-4527-8A8C-233523D03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Gini</a:t>
            </a:r>
            <a:r>
              <a:rPr b="0" dirty="0" err="1"/>
              <a:t>指标</a:t>
            </a:r>
            <a:r>
              <a:rPr lang="en-US" altLang="zh-CN" b="0" dirty="0"/>
              <a:t>(CART)2/2</a:t>
            </a:r>
            <a:endParaRPr b="0" dirty="0"/>
          </a:p>
        </p:txBody>
      </p:sp>
      <p:sp>
        <p:nvSpPr>
          <p:cNvPr id="54275" name="内容占位符 2">
            <a:extLst>
              <a:ext uri="{FF2B5EF4-FFF2-40B4-BE49-F238E27FC236}">
                <a16:creationId xmlns:a16="http://schemas.microsoft.com/office/drawing/2014/main" id="{DD1A19AA-0FFB-4C5D-A00A-B00A560863F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491449"/>
            <a:ext cx="11394696" cy="4864901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dirty="0"/>
              <a:t>例如：</a:t>
            </a:r>
            <a:r>
              <a:rPr lang="en-US" altLang="zh-CN" dirty="0"/>
              <a:t>D</a:t>
            </a:r>
            <a:r>
              <a:rPr dirty="0"/>
              <a:t>中有</a:t>
            </a:r>
            <a:r>
              <a:rPr lang="en-US" dirty="0"/>
              <a:t>9</a:t>
            </a:r>
            <a:r>
              <a:rPr dirty="0"/>
              <a:t>个元组属于类 </a:t>
            </a:r>
            <a:r>
              <a:rPr lang="en-US" altLang="zh-CN" dirty="0" err="1"/>
              <a:t>buys_computer</a:t>
            </a:r>
            <a:r>
              <a:rPr lang="en-US" altLang="zh-CN" dirty="0"/>
              <a:t> = “yes”</a:t>
            </a:r>
            <a:r>
              <a:rPr dirty="0"/>
              <a:t>，</a:t>
            </a:r>
            <a:r>
              <a:rPr lang="en-US" dirty="0"/>
              <a:t>5</a:t>
            </a:r>
            <a:r>
              <a:rPr dirty="0"/>
              <a:t>个属于</a:t>
            </a:r>
            <a:r>
              <a:rPr lang="en-US" dirty="0"/>
              <a:t>“no” 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dirty="0" err="1"/>
              <a:t>假设属性</a:t>
            </a:r>
            <a:r>
              <a:rPr dirty="0"/>
              <a:t> </a:t>
            </a:r>
            <a:r>
              <a:rPr lang="en-US" altLang="zh-CN" dirty="0"/>
              <a:t>income </a:t>
            </a:r>
            <a:r>
              <a:rPr dirty="0" err="1"/>
              <a:t>将</a:t>
            </a:r>
            <a:r>
              <a:rPr lang="en-US" altLang="zh-CN" dirty="0" err="1"/>
              <a:t>D</a:t>
            </a:r>
            <a:r>
              <a:rPr dirty="0" err="1"/>
              <a:t>划分为</a:t>
            </a:r>
            <a:r>
              <a:rPr dirty="0"/>
              <a:t> </a:t>
            </a:r>
            <a:r>
              <a:rPr lang="en-US" dirty="0"/>
              <a:t>10</a:t>
            </a:r>
            <a:r>
              <a:rPr dirty="0"/>
              <a:t>个元组满足</a:t>
            </a:r>
            <a:r>
              <a:rPr lang="en-US" altLang="zh-CN" dirty="0"/>
              <a:t>D1: {low, medium} </a:t>
            </a:r>
            <a:r>
              <a:rPr dirty="0"/>
              <a:t>，</a:t>
            </a:r>
            <a:r>
              <a:rPr lang="en-US" dirty="0"/>
              <a:t>4</a:t>
            </a:r>
            <a:r>
              <a:rPr dirty="0"/>
              <a:t>个元组满足</a:t>
            </a:r>
            <a:r>
              <a:rPr lang="en-US" altLang="zh-CN" dirty="0"/>
              <a:t>D2</a:t>
            </a:r>
            <a:r>
              <a:rPr dirty="0"/>
              <a:t>：</a:t>
            </a:r>
            <a:r>
              <a:rPr lang="en-US" dirty="0"/>
              <a:t>{</a:t>
            </a:r>
            <a:r>
              <a:rPr lang="en-US" altLang="zh-CN" dirty="0"/>
              <a:t>high</a:t>
            </a:r>
            <a:r>
              <a:rPr lang="en-US" dirty="0"/>
              <a:t>}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dirty="0" err="1"/>
              <a:t>类似地，对</a:t>
            </a:r>
            <a:r>
              <a:rPr lang="en-US" altLang="zh-CN" dirty="0" err="1"/>
              <a:t>income</a:t>
            </a:r>
            <a:r>
              <a:rPr dirty="0" err="1"/>
              <a:t>的其它划分方法，以及对其余属性的划分算出</a:t>
            </a:r>
            <a:r>
              <a:rPr lang="en-US" altLang="zh-CN" dirty="0" err="1"/>
              <a:t>Gini</a:t>
            </a:r>
            <a:r>
              <a:rPr dirty="0" err="1"/>
              <a:t>指标；选择产生最小的</a:t>
            </a:r>
            <a:r>
              <a:rPr lang="en-US" altLang="zh-CN" dirty="0" err="1"/>
              <a:t>Gini</a:t>
            </a:r>
            <a:r>
              <a:rPr dirty="0" err="1"/>
              <a:t>指标的子集作为分裂子集</a:t>
            </a:r>
            <a:r>
              <a:rPr dirty="0"/>
              <a:t>。</a:t>
            </a:r>
          </a:p>
        </p:txBody>
      </p:sp>
      <p:graphicFrame>
        <p:nvGraphicFramePr>
          <p:cNvPr id="54277" name="Object 1028">
            <a:extLst>
              <a:ext uri="{FF2B5EF4-FFF2-40B4-BE49-F238E27FC236}">
                <a16:creationId xmlns:a16="http://schemas.microsoft.com/office/drawing/2014/main" id="{428EB85E-8F29-415D-A6FA-AACC20ED59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872621"/>
              </p:ext>
            </p:extLst>
          </p:nvPr>
        </p:nvGraphicFramePr>
        <p:xfrm>
          <a:off x="4860926" y="1793890"/>
          <a:ext cx="36226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4" name="公式" r:id="rId3" imgW="2247900" imgH="469900" progId="Equation.3">
                  <p:embed/>
                </p:oleObj>
              </mc:Choice>
              <mc:Fallback>
                <p:oleObj name="公式" r:id="rId3" imgW="2247900" imgH="469900" progId="Equation.3">
                  <p:embed/>
                  <p:pic>
                    <p:nvPicPr>
                      <p:cNvPr id="54277" name="Object 1028">
                        <a:extLst>
                          <a:ext uri="{FF2B5EF4-FFF2-40B4-BE49-F238E27FC236}">
                            <a16:creationId xmlns:a16="http://schemas.microsoft.com/office/drawing/2014/main" id="{428EB85E-8F29-415D-A6FA-AACC20ED5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6" y="1793890"/>
                        <a:ext cx="362267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032">
            <a:extLst>
              <a:ext uri="{FF2B5EF4-FFF2-40B4-BE49-F238E27FC236}">
                <a16:creationId xmlns:a16="http://schemas.microsoft.com/office/drawing/2014/main" id="{CC8E11C0-5A2F-4025-B995-E8F5F56C8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33270"/>
              </p:ext>
            </p:extLst>
          </p:nvPr>
        </p:nvGraphicFramePr>
        <p:xfrm>
          <a:off x="3613151" y="3177389"/>
          <a:ext cx="5078413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05" name="Equation" r:id="rId5" imgW="3365500" imgH="1447800" progId="Equation.3">
                  <p:embed/>
                </p:oleObj>
              </mc:Choice>
              <mc:Fallback>
                <p:oleObj name="Equation" r:id="rId5" imgW="3365500" imgH="1447800" progId="Equation.3">
                  <p:embed/>
                  <p:pic>
                    <p:nvPicPr>
                      <p:cNvPr id="54278" name="Object 1032">
                        <a:extLst>
                          <a:ext uri="{FF2B5EF4-FFF2-40B4-BE49-F238E27FC236}">
                            <a16:creationId xmlns:a16="http://schemas.microsoft.com/office/drawing/2014/main" id="{CC8E11C0-5A2F-4025-B995-E8F5F56C8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1" y="3177389"/>
                        <a:ext cx="5078413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E9D9934-ACD6-4655-BABA-25264EC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8465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960"/>
    </mc:Choice>
    <mc:Fallback xmlns="">
      <p:transition advTm="7696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Sklearn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CART </a:t>
            </a:r>
            <a:r>
              <a:rPr lang="zh-CN" altLang="en-US" dirty="0"/>
              <a:t>参数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47" y="880265"/>
            <a:ext cx="8780305" cy="5977735"/>
          </a:xfrm>
        </p:spPr>
      </p:pic>
    </p:spTree>
    <p:extLst>
      <p:ext uri="{BB962C8B-B14F-4D97-AF65-F5344CB8AC3E}">
        <p14:creationId xmlns:p14="http://schemas.microsoft.com/office/powerpoint/2010/main" val="6103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E471FF9E-93B0-465A-AE22-8D44A02A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B3FFBF9A-91EC-4575-A4CE-2F5A6496FDAE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5298" name="标题 1">
            <a:extLst>
              <a:ext uri="{FF2B5EF4-FFF2-40B4-BE49-F238E27FC236}">
                <a16:creationId xmlns:a16="http://schemas.microsoft.com/office/drawing/2014/main" id="{BEE8F489-B5B4-4DCF-98EB-88818CA69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属性选择度量比较</a:t>
            </a:r>
            <a:endParaRPr b="0" dirty="0"/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7E8439D6-5595-4A62-9632-EA96DA9E69D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t>三种度量方法在实践中可以得到较好的结果，但并非是无偏的</a:t>
            </a:r>
            <a:endParaRPr lang="en-US"/>
          </a:p>
          <a:p>
            <a:pPr eaLnBrk="1" hangingPunct="1"/>
            <a:r>
              <a:t>信息增益</a:t>
            </a:r>
            <a:endParaRPr lang="en-US"/>
          </a:p>
          <a:p>
            <a:pPr lvl="1" eaLnBrk="1" hangingPunct="1"/>
            <a:r>
              <a:t>偏向于多值属性</a:t>
            </a:r>
            <a:endParaRPr lang="en-US"/>
          </a:p>
          <a:p>
            <a:pPr eaLnBrk="1" hangingPunct="1"/>
            <a:r>
              <a:t>增益率</a:t>
            </a:r>
            <a:endParaRPr lang="en-US"/>
          </a:p>
          <a:p>
            <a:pPr lvl="1" eaLnBrk="1" hangingPunct="1"/>
            <a:r>
              <a:t>倾向于不平衡的分类，其中一个划分比其他划分小得多</a:t>
            </a:r>
            <a:endParaRPr lang="en-US"/>
          </a:p>
          <a:p>
            <a:pPr eaLnBrk="1" hangingPunct="1"/>
            <a:r>
              <a:rPr lang="en-US" altLang="zh-CN"/>
              <a:t>Gini</a:t>
            </a:r>
            <a:r>
              <a:t>指标</a:t>
            </a:r>
            <a:endParaRPr lang="en-US"/>
          </a:p>
          <a:p>
            <a:pPr lvl="1" eaLnBrk="1" hangingPunct="1"/>
            <a:r>
              <a:t>偏向于多值属性</a:t>
            </a:r>
            <a:endParaRPr lang="en-US"/>
          </a:p>
          <a:p>
            <a:pPr lvl="1" eaLnBrk="1" hangingPunct="1"/>
            <a:r>
              <a:t>当类的数量很大时会有困难</a:t>
            </a:r>
            <a:endParaRPr lang="en-US"/>
          </a:p>
          <a:p>
            <a:pPr lvl="1" eaLnBrk="1" hangingPunct="1"/>
            <a:r>
              <a:t>倾向于相等大小的划分和纯度</a:t>
            </a:r>
            <a:endParaRPr lang="en-US"/>
          </a:p>
          <a:p>
            <a:pPr eaLnBrk="1" hangingPunct="1"/>
            <a:r>
              <a:t>其他属性选择度量</a:t>
            </a:r>
            <a:endParaRPr lang="en-US"/>
          </a:p>
          <a:p>
            <a:pPr lvl="1" eaLnBrk="1" hangingPunct="1"/>
            <a:r>
              <a:t>如：</a:t>
            </a:r>
            <a:r>
              <a:rPr lang="en-US" altLang="zh-CN">
                <a:ea typeface="SimSun" panose="02010600030101010101" pitchFamily="2" charset="-122"/>
              </a:rPr>
              <a:t> CHAID</a:t>
            </a:r>
            <a:r>
              <a:rPr>
                <a:ea typeface="SimSun" panose="02010600030101010101" pitchFamily="2" charset="-122"/>
              </a:rPr>
              <a:t>，</a:t>
            </a:r>
            <a:r>
              <a:rPr lang="en-US" altLang="zh-CN">
                <a:ea typeface="SimSun" panose="02010600030101010101" pitchFamily="2" charset="-122"/>
              </a:rPr>
              <a:t>C-SEP</a:t>
            </a:r>
            <a:r>
              <a:rPr>
                <a:ea typeface="SimSun" panose="02010600030101010101" pitchFamily="2" charset="-122"/>
              </a:rPr>
              <a:t>，</a:t>
            </a:r>
            <a:r>
              <a:rPr lang="en-US" altLang="zh-CN">
                <a:ea typeface="SimSun" panose="02010600030101010101" pitchFamily="2" charset="-122"/>
              </a:rPr>
              <a:t>G-statistics</a:t>
            </a:r>
            <a:r>
              <a:rPr>
                <a:ea typeface="SimSun" panose="02010600030101010101" pitchFamily="2" charset="-122"/>
              </a:rPr>
              <a:t>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44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591"/>
    </mc:Choice>
    <mc:Fallback xmlns="">
      <p:transition advTm="5559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灯片编号占位符 5">
            <a:extLst>
              <a:ext uri="{FF2B5EF4-FFF2-40B4-BE49-F238E27FC236}">
                <a16:creationId xmlns:a16="http://schemas.microsoft.com/office/drawing/2014/main" id="{91F22540-F01D-4C84-8A24-FCB7BAC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4FB603D-5304-49F5-91B0-3AD6850DD0CE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3BA2574B-71E3-401B-A48B-08368F436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树剪枝</a:t>
            </a:r>
            <a:endParaRPr b="0" dirty="0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2470158-908E-4354-9F5A-D2D5A803CDF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dirty="0" err="1">
                <a:solidFill>
                  <a:srgbClr val="FF0000"/>
                </a:solidFill>
              </a:rPr>
              <a:t>过度拟合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 </a:t>
            </a:r>
            <a:r>
              <a:rPr lang="en-US" dirty="0" err="1">
                <a:solidFill>
                  <a:srgbClr val="FF0000"/>
                </a:solidFill>
              </a:rPr>
              <a:t>overfit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pPr lvl="1" eaLnBrk="1" hangingPunct="1"/>
            <a:r>
              <a:rPr dirty="0"/>
              <a:t>由于数据中的噪声和离群点，许多分枝反映的是训练数据中的异常</a:t>
            </a:r>
            <a:endParaRPr lang="en-US" dirty="0"/>
          </a:p>
          <a:p>
            <a:pPr lvl="1" eaLnBrk="1" hangingPunct="1"/>
            <a:r>
              <a:rPr dirty="0"/>
              <a:t>预测的准确性比较差</a:t>
            </a:r>
            <a:endParaRPr lang="en-US" dirty="0"/>
          </a:p>
          <a:p>
            <a:r>
              <a:rPr dirty="0" err="1">
                <a:solidFill>
                  <a:srgbClr val="FF0000"/>
                </a:solidFill>
              </a:rPr>
              <a:t>树剪枝的两种方法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dirty="0"/>
              <a:t>先剪枝 </a:t>
            </a:r>
            <a:r>
              <a:rPr lang="en-US" dirty="0"/>
              <a:t>( </a:t>
            </a:r>
            <a:r>
              <a:rPr lang="en-US" dirty="0" err="1"/>
              <a:t>prepruning</a:t>
            </a:r>
            <a:r>
              <a:rPr lang="en-US" dirty="0"/>
              <a:t> )</a:t>
            </a:r>
            <a:r>
              <a:rPr dirty="0"/>
              <a:t>：提前停止树的构造；如果划分一个节点的元组导致低于预定义阈值的分裂，则给定子集的进一步划分将停止</a:t>
            </a:r>
            <a:endParaRPr lang="en-US" dirty="0"/>
          </a:p>
          <a:p>
            <a:pPr lvl="2" eaLnBrk="1" hangingPunct="1"/>
            <a:r>
              <a:rPr dirty="0" err="1"/>
              <a:t>难点：选择一个适当的阈值比较困难</a:t>
            </a:r>
            <a:endParaRPr dirty="0"/>
          </a:p>
          <a:p>
            <a:pPr lvl="1" eaLnBrk="1" hangingPunct="1"/>
            <a:r>
              <a:rPr dirty="0"/>
              <a:t>后剪枝 </a:t>
            </a:r>
            <a:r>
              <a:rPr lang="en-US" dirty="0"/>
              <a:t>( </a:t>
            </a:r>
            <a:r>
              <a:rPr lang="en-US" dirty="0" err="1"/>
              <a:t>postpruning</a:t>
            </a:r>
            <a:r>
              <a:rPr lang="en-US" dirty="0"/>
              <a:t> ) </a:t>
            </a:r>
            <a:r>
              <a:rPr dirty="0"/>
              <a:t>：先生成完整的树，然后进行修剪；通过删除节点的分枝并用树叶替换它而剪掉给定节点的子树。树叶用被替换的子树中最频繁的类标记。</a:t>
            </a:r>
          </a:p>
          <a:p>
            <a:pPr lvl="2" eaLnBrk="1" hangingPunct="1"/>
            <a:r>
              <a:rPr dirty="0" err="1"/>
              <a:t>使用另一个测试集来判断哪棵是“最佳修剪树</a:t>
            </a:r>
            <a:r>
              <a:rPr dirty="0"/>
              <a:t>”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D53F9A5-B192-4D95-9F44-8C122736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5180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791"/>
    </mc:Choice>
    <mc:Fallback xmlns="">
      <p:transition advTm="6879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10603BBF-1E83-4603-9686-60CF3CD7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8847EE-88AC-4942-BE68-A313B7962F8E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8370" name="标题 1">
            <a:extLst>
              <a:ext uri="{FF2B5EF4-FFF2-40B4-BE49-F238E27FC236}">
                <a16:creationId xmlns:a16="http://schemas.microsoft.com/office/drawing/2014/main" id="{70A4DFD2-7D55-4BCE-B54D-B3CDE8C1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0" dirty="0" err="1"/>
              <a:t>树剪枝例子</a:t>
            </a:r>
            <a:endParaRPr b="0" dirty="0"/>
          </a:p>
        </p:txBody>
      </p:sp>
      <p:grpSp>
        <p:nvGrpSpPr>
          <p:cNvPr id="58372" name="组合 60">
            <a:extLst>
              <a:ext uri="{FF2B5EF4-FFF2-40B4-BE49-F238E27FC236}">
                <a16:creationId xmlns:a16="http://schemas.microsoft.com/office/drawing/2014/main" id="{166F0152-3ED1-4581-B4AF-76AE0A605B00}"/>
              </a:ext>
            </a:extLst>
          </p:cNvPr>
          <p:cNvGrpSpPr>
            <a:grpSpLocks/>
          </p:cNvGrpSpPr>
          <p:nvPr/>
        </p:nvGrpSpPr>
        <p:grpSpPr bwMode="auto">
          <a:xfrm>
            <a:off x="1595439" y="1428751"/>
            <a:ext cx="5214937" cy="4214813"/>
            <a:chOff x="71407" y="1428736"/>
            <a:chExt cx="5214973" cy="4214842"/>
          </a:xfrm>
        </p:grpSpPr>
        <p:sp>
          <p:nvSpPr>
            <p:cNvPr id="58394" name="圆角矩形 4">
              <a:extLst>
                <a:ext uri="{FF2B5EF4-FFF2-40B4-BE49-F238E27FC236}">
                  <a16:creationId xmlns:a16="http://schemas.microsoft.com/office/drawing/2014/main" id="{58B52270-E170-42C7-8EA2-7872D963D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32" y="1428736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A1?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5" name="圆角矩形 10">
              <a:extLst>
                <a:ext uri="{FF2B5EF4-FFF2-40B4-BE49-F238E27FC236}">
                  <a16:creationId xmlns:a16="http://schemas.microsoft.com/office/drawing/2014/main" id="{F88CBD6A-2335-483C-8FCA-B07E9F05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2428868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A3?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6" name="圆角矩形 11">
              <a:extLst>
                <a:ext uri="{FF2B5EF4-FFF2-40B4-BE49-F238E27FC236}">
                  <a16:creationId xmlns:a16="http://schemas.microsoft.com/office/drawing/2014/main" id="{25CDD228-4B7C-4F79-B983-A7781B45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100" y="2428868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A2?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7" name="圆角矩形 15">
              <a:extLst>
                <a:ext uri="{FF2B5EF4-FFF2-40B4-BE49-F238E27FC236}">
                  <a16:creationId xmlns:a16="http://schemas.microsoft.com/office/drawing/2014/main" id="{3FA7225E-CC59-42C5-A69E-6C3B016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58" y="3714752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A4?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8" name="圆角矩形 18">
              <a:extLst>
                <a:ext uri="{FF2B5EF4-FFF2-40B4-BE49-F238E27FC236}">
                  <a16:creationId xmlns:a16="http://schemas.microsoft.com/office/drawing/2014/main" id="{D22FC8B0-4EB9-4033-A3D4-91EC58707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488" y="3643314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A5?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9" name="椭圆 19">
              <a:extLst>
                <a:ext uri="{FF2B5EF4-FFF2-40B4-BE49-F238E27FC236}">
                  <a16:creationId xmlns:a16="http://schemas.microsoft.com/office/drawing/2014/main" id="{BA494519-8B8B-4055-8B73-AA46B98A3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42" y="3571876"/>
              <a:ext cx="1143008" cy="714380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00" name="椭圆 20">
              <a:extLst>
                <a:ext uri="{FF2B5EF4-FFF2-40B4-BE49-F238E27FC236}">
                  <a16:creationId xmlns:a16="http://schemas.microsoft.com/office/drawing/2014/main" id="{337A7AD2-EB5F-46FF-9485-F989E027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76" y="4929208"/>
              <a:ext cx="1071553" cy="714370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01" name="椭圆 21">
              <a:extLst>
                <a:ext uri="{FF2B5EF4-FFF2-40B4-BE49-F238E27FC236}">
                  <a16:creationId xmlns:a16="http://schemas.microsoft.com/office/drawing/2014/main" id="{2656B59C-A634-4A01-A42D-7FA7C386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60" y="4929208"/>
              <a:ext cx="1000124" cy="64293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02" name="椭圆 22">
              <a:extLst>
                <a:ext uri="{FF2B5EF4-FFF2-40B4-BE49-F238E27FC236}">
                  <a16:creationId xmlns:a16="http://schemas.microsoft.com/office/drawing/2014/main" id="{69914B1C-FCF9-48CC-AC94-486CB19B7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7" y="4929208"/>
              <a:ext cx="1000107" cy="714370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03" name="椭圆 23">
              <a:extLst>
                <a:ext uri="{FF2B5EF4-FFF2-40B4-BE49-F238E27FC236}">
                  <a16:creationId xmlns:a16="http://schemas.microsoft.com/office/drawing/2014/main" id="{922E4E31-0A0B-4F60-92DC-CABD0232D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4929208"/>
              <a:ext cx="1071570" cy="64293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04" name="椭圆 24">
              <a:extLst>
                <a:ext uri="{FF2B5EF4-FFF2-40B4-BE49-F238E27FC236}">
                  <a16:creationId xmlns:a16="http://schemas.microsoft.com/office/drawing/2014/main" id="{2C69DD54-25C8-46AF-A953-C2C09AB54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3571876"/>
              <a:ext cx="1143008" cy="714380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363D2B0-817C-4047-B0D9-0584FBDCBCB2}"/>
                </a:ext>
              </a:extLst>
            </p:cNvPr>
            <p:cNvCxnSpPr>
              <a:stCxn id="58394" idx="2"/>
              <a:endCxn id="58396" idx="0"/>
            </p:cNvCxnSpPr>
            <p:nvPr/>
          </p:nvCxnSpPr>
          <p:spPr bwMode="auto">
            <a:xfrm rot="5400000">
              <a:off x="1679556" y="1643049"/>
              <a:ext cx="571504" cy="10001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406" name="直接连接符 28">
              <a:extLst>
                <a:ext uri="{FF2B5EF4-FFF2-40B4-BE49-F238E27FC236}">
                  <a16:creationId xmlns:a16="http://schemas.microsoft.com/office/drawing/2014/main" id="{282D59F1-4C6F-4D45-83BC-A66EA1EDA1C2}"/>
                </a:ext>
              </a:extLst>
            </p:cNvPr>
            <p:cNvCxnSpPr>
              <a:cxnSpLocks noChangeShapeType="1"/>
              <a:stCxn id="58394" idx="2"/>
              <a:endCxn id="58395" idx="0"/>
            </p:cNvCxnSpPr>
            <p:nvPr/>
          </p:nvCxnSpPr>
          <p:spPr bwMode="auto">
            <a:xfrm rot="16200000" flipH="1">
              <a:off x="2751126" y="1571612"/>
              <a:ext cx="571504" cy="114300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07" name="直接连接符 30">
              <a:extLst>
                <a:ext uri="{FF2B5EF4-FFF2-40B4-BE49-F238E27FC236}">
                  <a16:creationId xmlns:a16="http://schemas.microsoft.com/office/drawing/2014/main" id="{8F68BFED-7F31-49AD-B626-16A8A6BD818D}"/>
                </a:ext>
              </a:extLst>
            </p:cNvPr>
            <p:cNvCxnSpPr>
              <a:cxnSpLocks noChangeShapeType="1"/>
              <a:stCxn id="58395" idx="2"/>
              <a:endCxn id="58404" idx="0"/>
            </p:cNvCxnSpPr>
            <p:nvPr/>
          </p:nvCxnSpPr>
          <p:spPr bwMode="auto">
            <a:xfrm rot="16200000" flipH="1">
              <a:off x="3803645" y="2660644"/>
              <a:ext cx="714380" cy="110808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08" name="直接连接符 32">
              <a:extLst>
                <a:ext uri="{FF2B5EF4-FFF2-40B4-BE49-F238E27FC236}">
                  <a16:creationId xmlns:a16="http://schemas.microsoft.com/office/drawing/2014/main" id="{2E26256E-30BF-4ACA-A4C3-55FC0BAB0599}"/>
                </a:ext>
              </a:extLst>
            </p:cNvPr>
            <p:cNvCxnSpPr>
              <a:cxnSpLocks noChangeShapeType="1"/>
              <a:stCxn id="58395" idx="2"/>
              <a:endCxn id="58398" idx="0"/>
            </p:cNvCxnSpPr>
            <p:nvPr/>
          </p:nvCxnSpPr>
          <p:spPr bwMode="auto">
            <a:xfrm rot="5400000">
              <a:off x="3072596" y="3107530"/>
              <a:ext cx="785818" cy="28575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09" name="直接连接符 34">
              <a:extLst>
                <a:ext uri="{FF2B5EF4-FFF2-40B4-BE49-F238E27FC236}">
                  <a16:creationId xmlns:a16="http://schemas.microsoft.com/office/drawing/2014/main" id="{7B677B8E-50FC-4C98-BB31-90A919CAFC42}"/>
                </a:ext>
              </a:extLst>
            </p:cNvPr>
            <p:cNvCxnSpPr>
              <a:cxnSpLocks noChangeShapeType="1"/>
              <a:stCxn id="58396" idx="2"/>
              <a:endCxn id="58399" idx="0"/>
            </p:cNvCxnSpPr>
            <p:nvPr/>
          </p:nvCxnSpPr>
          <p:spPr bwMode="auto">
            <a:xfrm rot="16200000" flipH="1">
              <a:off x="1481910" y="2839240"/>
              <a:ext cx="714380" cy="75089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0" name="直接连接符 38">
              <a:extLst>
                <a:ext uri="{FF2B5EF4-FFF2-40B4-BE49-F238E27FC236}">
                  <a16:creationId xmlns:a16="http://schemas.microsoft.com/office/drawing/2014/main" id="{A7499B59-E8A6-4E6B-BA6C-2F49A003EBCB}"/>
                </a:ext>
              </a:extLst>
            </p:cNvPr>
            <p:cNvCxnSpPr>
              <a:cxnSpLocks noChangeShapeType="1"/>
              <a:stCxn id="58397" idx="2"/>
              <a:endCxn id="58402" idx="0"/>
            </p:cNvCxnSpPr>
            <p:nvPr/>
          </p:nvCxnSpPr>
          <p:spPr bwMode="auto">
            <a:xfrm flipH="1">
              <a:off x="571472" y="4143380"/>
              <a:ext cx="249240" cy="78581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1" name="直接连接符 40">
              <a:extLst>
                <a:ext uri="{FF2B5EF4-FFF2-40B4-BE49-F238E27FC236}">
                  <a16:creationId xmlns:a16="http://schemas.microsoft.com/office/drawing/2014/main" id="{40F72CD8-6D16-4ABE-BBDC-53DB823F7BAC}"/>
                </a:ext>
              </a:extLst>
            </p:cNvPr>
            <p:cNvCxnSpPr>
              <a:cxnSpLocks noChangeShapeType="1"/>
              <a:stCxn id="58397" idx="2"/>
              <a:endCxn id="58400" idx="0"/>
            </p:cNvCxnSpPr>
            <p:nvPr/>
          </p:nvCxnSpPr>
          <p:spPr bwMode="auto">
            <a:xfrm>
              <a:off x="820712" y="4143380"/>
              <a:ext cx="857256" cy="78581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2" name="直接连接符 42">
              <a:extLst>
                <a:ext uri="{FF2B5EF4-FFF2-40B4-BE49-F238E27FC236}">
                  <a16:creationId xmlns:a16="http://schemas.microsoft.com/office/drawing/2014/main" id="{480BBB81-BDB1-4235-9C8C-1A8EC3485729}"/>
                </a:ext>
              </a:extLst>
            </p:cNvPr>
            <p:cNvCxnSpPr>
              <a:cxnSpLocks noChangeShapeType="1"/>
              <a:stCxn id="58398" idx="2"/>
              <a:endCxn id="58401" idx="0"/>
            </p:cNvCxnSpPr>
            <p:nvPr/>
          </p:nvCxnSpPr>
          <p:spPr bwMode="auto">
            <a:xfrm flipH="1">
              <a:off x="2928927" y="4071942"/>
              <a:ext cx="392115" cy="85725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3" name="直接连接符 44">
              <a:extLst>
                <a:ext uri="{FF2B5EF4-FFF2-40B4-BE49-F238E27FC236}">
                  <a16:creationId xmlns:a16="http://schemas.microsoft.com/office/drawing/2014/main" id="{BE45F79E-728A-4D1C-9FC4-A15739944086}"/>
                </a:ext>
              </a:extLst>
            </p:cNvPr>
            <p:cNvCxnSpPr>
              <a:cxnSpLocks noChangeShapeType="1"/>
              <a:stCxn id="58398" idx="2"/>
              <a:endCxn id="58403" idx="0"/>
            </p:cNvCxnSpPr>
            <p:nvPr/>
          </p:nvCxnSpPr>
          <p:spPr bwMode="auto">
            <a:xfrm>
              <a:off x="3321041" y="4071942"/>
              <a:ext cx="785818" cy="85725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414" name="直接连接符 48">
              <a:extLst>
                <a:ext uri="{FF2B5EF4-FFF2-40B4-BE49-F238E27FC236}">
                  <a16:creationId xmlns:a16="http://schemas.microsoft.com/office/drawing/2014/main" id="{5B293967-4499-4589-A499-333945214282}"/>
                </a:ext>
              </a:extLst>
            </p:cNvPr>
            <p:cNvCxnSpPr>
              <a:cxnSpLocks noChangeShapeType="1"/>
              <a:stCxn id="58396" idx="2"/>
              <a:endCxn id="58397" idx="0"/>
            </p:cNvCxnSpPr>
            <p:nvPr/>
          </p:nvCxnSpPr>
          <p:spPr bwMode="auto">
            <a:xfrm rot="5400000">
              <a:off x="715142" y="2964653"/>
              <a:ext cx="857256" cy="6429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415" name="TextBox 50">
              <a:extLst>
                <a:ext uri="{FF2B5EF4-FFF2-40B4-BE49-F238E27FC236}">
                  <a16:creationId xmlns:a16="http://schemas.microsoft.com/office/drawing/2014/main" id="{58123950-663B-4899-94F2-49F9F8B00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721" y="4357694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16" name="TextBox 51">
              <a:extLst>
                <a:ext uri="{FF2B5EF4-FFF2-40B4-BE49-F238E27FC236}">
                  <a16:creationId xmlns:a16="http://schemas.microsoft.com/office/drawing/2014/main" id="{1C05B9BC-EF7A-4737-89BC-312296849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0364" y="3071810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17" name="TextBox 52">
              <a:extLst>
                <a:ext uri="{FF2B5EF4-FFF2-40B4-BE49-F238E27FC236}">
                  <a16:creationId xmlns:a16="http://schemas.microsoft.com/office/drawing/2014/main" id="{6C235FBA-B96E-4215-98EA-14AD572F9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82" y="4357694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18" name="TextBox 53">
              <a:extLst>
                <a:ext uri="{FF2B5EF4-FFF2-40B4-BE49-F238E27FC236}">
                  <a16:creationId xmlns:a16="http://schemas.microsoft.com/office/drawing/2014/main" id="{FD424E61-1572-44E3-876D-169F2EC33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10" y="3071810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19" name="TextBox 54">
              <a:extLst>
                <a:ext uri="{FF2B5EF4-FFF2-40B4-BE49-F238E27FC236}">
                  <a16:creationId xmlns:a16="http://schemas.microsoft.com/office/drawing/2014/main" id="{D1ED6FFD-53A5-43A5-8621-AEB0A879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166" y="1928802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20" name="TextBox 55">
              <a:extLst>
                <a:ext uri="{FF2B5EF4-FFF2-40B4-BE49-F238E27FC236}">
                  <a16:creationId xmlns:a16="http://schemas.microsoft.com/office/drawing/2014/main" id="{6F20B664-4D88-48E3-B294-D92EE6A99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661" y="4357694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21" name="TextBox 56">
              <a:extLst>
                <a:ext uri="{FF2B5EF4-FFF2-40B4-BE49-F238E27FC236}">
                  <a16:creationId xmlns:a16="http://schemas.microsoft.com/office/drawing/2014/main" id="{05B02810-ADD4-4596-AA5E-9650052FE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802" y="192880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22" name="TextBox 57">
              <a:extLst>
                <a:ext uri="{FF2B5EF4-FFF2-40B4-BE49-F238E27FC236}">
                  <a16:creationId xmlns:a16="http://schemas.microsoft.com/office/drawing/2014/main" id="{5B9D2AA9-0BEF-4AFC-B64A-6CA73CA97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810" y="3071810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23" name="TextBox 58">
              <a:extLst>
                <a:ext uri="{FF2B5EF4-FFF2-40B4-BE49-F238E27FC236}">
                  <a16:creationId xmlns:a16="http://schemas.microsoft.com/office/drawing/2014/main" id="{E595C6FA-0122-453F-B567-F570A07F6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752" y="4357694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424" name="TextBox 59">
              <a:extLst>
                <a:ext uri="{FF2B5EF4-FFF2-40B4-BE49-F238E27FC236}">
                  <a16:creationId xmlns:a16="http://schemas.microsoft.com/office/drawing/2014/main" id="{DFE26263-6081-457D-96D4-AD140AF9A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071810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8373" name="组合 96">
            <a:extLst>
              <a:ext uri="{FF2B5EF4-FFF2-40B4-BE49-F238E27FC236}">
                <a16:creationId xmlns:a16="http://schemas.microsoft.com/office/drawing/2014/main" id="{F288F22A-2E09-4F09-B3AA-CA676C67D70A}"/>
              </a:ext>
            </a:extLst>
          </p:cNvPr>
          <p:cNvGrpSpPr>
            <a:grpSpLocks/>
          </p:cNvGrpSpPr>
          <p:nvPr/>
        </p:nvGrpSpPr>
        <p:grpSpPr bwMode="auto">
          <a:xfrm>
            <a:off x="6738938" y="1357313"/>
            <a:ext cx="3643312" cy="4214812"/>
            <a:chOff x="5072066" y="1357298"/>
            <a:chExt cx="3643360" cy="4214852"/>
          </a:xfrm>
        </p:grpSpPr>
        <p:sp>
          <p:nvSpPr>
            <p:cNvPr id="58375" name="圆角矩形 62">
              <a:extLst>
                <a:ext uri="{FF2B5EF4-FFF2-40B4-BE49-F238E27FC236}">
                  <a16:creationId xmlns:a16="http://schemas.microsoft.com/office/drawing/2014/main" id="{98416BA3-3F25-415C-9E08-9392F7B8A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1357298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rgbClr val="FAE2F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A1?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76" name="圆角矩形 64">
              <a:extLst>
                <a:ext uri="{FF2B5EF4-FFF2-40B4-BE49-F238E27FC236}">
                  <a16:creationId xmlns:a16="http://schemas.microsoft.com/office/drawing/2014/main" id="{96FE40A6-4E6E-4E56-AC7C-F283A5C7E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36" y="2357430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rgbClr val="FAE2F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A2?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77" name="圆角矩形 65">
              <a:extLst>
                <a:ext uri="{FF2B5EF4-FFF2-40B4-BE49-F238E27FC236}">
                  <a16:creationId xmlns:a16="http://schemas.microsoft.com/office/drawing/2014/main" id="{D89F4124-9729-4839-91F7-758455392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94" y="3643314"/>
              <a:ext cx="928694" cy="428628"/>
            </a:xfrm>
            <a:prstGeom prst="roundRect">
              <a:avLst>
                <a:gd name="adj" fmla="val 16667"/>
              </a:avLst>
            </a:prstGeom>
            <a:solidFill>
              <a:srgbClr val="FAE2F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A4?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78" name="椭圆 67">
              <a:extLst>
                <a:ext uri="{FF2B5EF4-FFF2-40B4-BE49-F238E27FC236}">
                  <a16:creationId xmlns:a16="http://schemas.microsoft.com/office/drawing/2014/main" id="{127CF59C-0792-470F-B4D6-30878B20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8" y="3500438"/>
              <a:ext cx="1143008" cy="71438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79" name="椭圆 68">
              <a:extLst>
                <a:ext uri="{FF2B5EF4-FFF2-40B4-BE49-F238E27FC236}">
                  <a16:creationId xmlns:a16="http://schemas.microsoft.com/office/drawing/2014/main" id="{0B5FEA52-9EFE-4873-ACE0-752C66670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64" y="4857770"/>
              <a:ext cx="1143008" cy="71438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80" name="椭圆 70">
              <a:extLst>
                <a:ext uri="{FF2B5EF4-FFF2-40B4-BE49-F238E27FC236}">
                  <a16:creationId xmlns:a16="http://schemas.microsoft.com/office/drawing/2014/main" id="{D627510C-396D-4BF9-A859-044C86664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066" y="4857760"/>
              <a:ext cx="1143008" cy="71438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A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9996C632-44E9-4A13-A689-0543BB0419F3}"/>
                </a:ext>
              </a:extLst>
            </p:cNvPr>
            <p:cNvCxnSpPr>
              <a:stCxn id="58375" idx="2"/>
              <a:endCxn id="58376" idx="0"/>
            </p:cNvCxnSpPr>
            <p:nvPr/>
          </p:nvCxnSpPr>
          <p:spPr bwMode="auto">
            <a:xfrm rot="5400000">
              <a:off x="6823103" y="1571610"/>
              <a:ext cx="571505" cy="100013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382" name="直接连接符 77">
              <a:extLst>
                <a:ext uri="{FF2B5EF4-FFF2-40B4-BE49-F238E27FC236}">
                  <a16:creationId xmlns:a16="http://schemas.microsoft.com/office/drawing/2014/main" id="{72791ECC-170A-4EDC-921D-8677403600D3}"/>
                </a:ext>
              </a:extLst>
            </p:cNvPr>
            <p:cNvCxnSpPr>
              <a:cxnSpLocks noChangeShapeType="1"/>
              <a:stCxn id="58376" idx="2"/>
              <a:endCxn id="58378" idx="0"/>
            </p:cNvCxnSpPr>
            <p:nvPr/>
          </p:nvCxnSpPr>
          <p:spPr bwMode="auto">
            <a:xfrm rot="16200000" flipH="1">
              <a:off x="6625456" y="2767804"/>
              <a:ext cx="714382" cy="75089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3" name="直接连接符 78">
              <a:extLst>
                <a:ext uri="{FF2B5EF4-FFF2-40B4-BE49-F238E27FC236}">
                  <a16:creationId xmlns:a16="http://schemas.microsoft.com/office/drawing/2014/main" id="{72CE00DB-62F7-44AB-819B-A7A82BA8F781}"/>
                </a:ext>
              </a:extLst>
            </p:cNvPr>
            <p:cNvCxnSpPr>
              <a:cxnSpLocks noChangeShapeType="1"/>
              <a:stCxn id="58377" idx="2"/>
              <a:endCxn id="58380" idx="0"/>
            </p:cNvCxnSpPr>
            <p:nvPr/>
          </p:nvCxnSpPr>
          <p:spPr bwMode="auto">
            <a:xfrm rot="5400000">
              <a:off x="5411797" y="4303725"/>
              <a:ext cx="785819" cy="32226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4" name="直接连接符 79">
              <a:extLst>
                <a:ext uri="{FF2B5EF4-FFF2-40B4-BE49-F238E27FC236}">
                  <a16:creationId xmlns:a16="http://schemas.microsoft.com/office/drawing/2014/main" id="{55CED89F-CDD3-45A1-BCFB-F1FD05607887}"/>
                </a:ext>
              </a:extLst>
            </p:cNvPr>
            <p:cNvCxnSpPr>
              <a:cxnSpLocks noChangeShapeType="1"/>
              <a:stCxn id="58377" idx="2"/>
              <a:endCxn id="58379" idx="0"/>
            </p:cNvCxnSpPr>
            <p:nvPr/>
          </p:nvCxnSpPr>
          <p:spPr bwMode="auto">
            <a:xfrm>
              <a:off x="5964253" y="4071949"/>
              <a:ext cx="965213" cy="78581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85" name="直接连接符 82">
              <a:extLst>
                <a:ext uri="{FF2B5EF4-FFF2-40B4-BE49-F238E27FC236}">
                  <a16:creationId xmlns:a16="http://schemas.microsoft.com/office/drawing/2014/main" id="{44E71687-D81E-40E4-9B23-4A82505DCCA6}"/>
                </a:ext>
              </a:extLst>
            </p:cNvPr>
            <p:cNvCxnSpPr>
              <a:cxnSpLocks noChangeShapeType="1"/>
              <a:stCxn id="58376" idx="2"/>
              <a:endCxn id="58377" idx="0"/>
            </p:cNvCxnSpPr>
            <p:nvPr/>
          </p:nvCxnSpPr>
          <p:spPr bwMode="auto">
            <a:xfrm rot="5400000">
              <a:off x="5858684" y="2893217"/>
              <a:ext cx="857258" cy="64294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386" name="TextBox 85">
              <a:extLst>
                <a:ext uri="{FF2B5EF4-FFF2-40B4-BE49-F238E27FC236}">
                  <a16:creationId xmlns:a16="http://schemas.microsoft.com/office/drawing/2014/main" id="{6C264C87-AE10-4657-9A7F-C92521C78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387" y="4286256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87" name="TextBox 86">
              <a:extLst>
                <a:ext uri="{FF2B5EF4-FFF2-40B4-BE49-F238E27FC236}">
                  <a16:creationId xmlns:a16="http://schemas.microsoft.com/office/drawing/2014/main" id="{EA16798E-BC69-4D12-A7E2-AF340B7C5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6446" y="3000372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88" name="TextBox 87">
              <a:extLst>
                <a:ext uri="{FF2B5EF4-FFF2-40B4-BE49-F238E27FC236}">
                  <a16:creationId xmlns:a16="http://schemas.microsoft.com/office/drawing/2014/main" id="{62D2A90A-E50C-4ED2-BB61-C3B269C93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702" y="1857364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89" name="TextBox 89">
              <a:extLst>
                <a:ext uri="{FF2B5EF4-FFF2-40B4-BE49-F238E27FC236}">
                  <a16:creationId xmlns:a16="http://schemas.microsoft.com/office/drawing/2014/main" id="{F3FEA995-2157-4EAB-A420-98F95C341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5338" y="1857364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0" name="TextBox 91">
              <a:extLst>
                <a:ext uri="{FF2B5EF4-FFF2-40B4-BE49-F238E27FC236}">
                  <a16:creationId xmlns:a16="http://schemas.microsoft.com/office/drawing/2014/main" id="{814E5E17-9167-498E-BEFA-D82ECDFCD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8326" y="4286256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1" name="TextBox 92">
              <a:extLst>
                <a:ext uri="{FF2B5EF4-FFF2-40B4-BE49-F238E27FC236}">
                  <a16:creationId xmlns:a16="http://schemas.microsoft.com/office/drawing/2014/main" id="{B480DF7F-C4FE-429F-8A84-64A345C4C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892" y="300037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8392" name="椭圆 93">
              <a:extLst>
                <a:ext uri="{FF2B5EF4-FFF2-40B4-BE49-F238E27FC236}">
                  <a16:creationId xmlns:a16="http://schemas.microsoft.com/office/drawing/2014/main" id="{5574B2CD-EEA5-4299-8856-83AA75313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2418" y="2285992"/>
              <a:ext cx="1143008" cy="71438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>
                  <a:latin typeface="Arial" panose="020B0604020202020204" pitchFamily="34" charset="0"/>
                  <a:ea typeface="SimSun" panose="02010600030101010101" pitchFamily="2" charset="-122"/>
                </a:rPr>
                <a:t>类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B</a:t>
              </a: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58393" name="直接连接符 95">
              <a:extLst>
                <a:ext uri="{FF2B5EF4-FFF2-40B4-BE49-F238E27FC236}">
                  <a16:creationId xmlns:a16="http://schemas.microsoft.com/office/drawing/2014/main" id="{C6709316-70EC-438F-8D1E-466AC87DFBCC}"/>
                </a:ext>
              </a:extLst>
            </p:cNvPr>
            <p:cNvCxnSpPr>
              <a:cxnSpLocks noChangeShapeType="1"/>
              <a:stCxn id="58375" idx="2"/>
              <a:endCxn id="58392" idx="0"/>
            </p:cNvCxnSpPr>
            <p:nvPr/>
          </p:nvCxnSpPr>
          <p:spPr bwMode="auto">
            <a:xfrm>
              <a:off x="7607336" y="1785927"/>
              <a:ext cx="536582" cy="50006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8374" name="TextBox 97">
            <a:extLst>
              <a:ext uri="{FF2B5EF4-FFF2-40B4-BE49-F238E27FC236}">
                <a16:creationId xmlns:a16="http://schemas.microsoft.com/office/drawing/2014/main" id="{A6951132-F545-42F1-813D-603A0F337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1" y="5786438"/>
            <a:ext cx="572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华文楷体" panose="02010600040101010101" pitchFamily="2" charset="-122"/>
              </a:rPr>
              <a:t>一棵未剪枝的决策树和它的剪枝后的版本</a:t>
            </a:r>
          </a:p>
        </p:txBody>
      </p:sp>
      <p:sp>
        <p:nvSpPr>
          <p:cNvPr id="58" name="页脚占位符 3">
            <a:extLst>
              <a:ext uri="{FF2B5EF4-FFF2-40B4-BE49-F238E27FC236}">
                <a16:creationId xmlns:a16="http://schemas.microsoft.com/office/drawing/2014/main" id="{39AFF7B7-1BAB-4796-B4D1-73D4EE9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3255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600"/>
    </mc:Choice>
    <mc:Fallback xmlns="">
      <p:transition advTm="476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灯片编号占位符 5">
            <a:extLst>
              <a:ext uri="{FF2B5EF4-FFF2-40B4-BE49-F238E27FC236}">
                <a16:creationId xmlns:a16="http://schemas.microsoft.com/office/drawing/2014/main" id="{B76E9AE8-4494-4F37-B214-A6106025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A57CD163-C24D-440E-9588-99858A01447A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2251DB50-4393-4105-9301-8213D02B5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可伸缩性与决策树归纳</a:t>
            </a:r>
            <a:r>
              <a:rPr lang="en-US" altLang="zh-CN" b="0" dirty="0"/>
              <a:t>(1/7)</a:t>
            </a:r>
            <a:endParaRPr b="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A02C14A4-6BA1-4807-9F82-B45163C5A79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t>对大规模数据进行分类</a:t>
            </a:r>
          </a:p>
          <a:p>
            <a:pPr eaLnBrk="1" hangingPunct="1">
              <a:lnSpc>
                <a:spcPct val="110000"/>
              </a:lnSpc>
            </a:pPr>
            <a:r>
              <a:t>伸缩性：当训练集的数据量增大的时候，算法能保持一定的速度（或对几百万记录和几百个属性进行训练的时候，能够达到一定的速度）</a:t>
            </a:r>
          </a:p>
          <a:p>
            <a:pPr eaLnBrk="1" hangingPunct="1">
              <a:lnSpc>
                <a:spcPct val="110000"/>
              </a:lnSpc>
            </a:pPr>
            <a:r>
              <a:t>高速缓存、主存、硬盘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/>
              <a:t>SLIQ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/>
              <a:t>SPRINT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/>
              <a:t>RainForest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/>
              <a:t>BOAT: Bootstrapped Optimistic Algorithm for Tree construction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F225E041-9CC6-49B5-8812-BA4019E5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278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050"/>
    </mc:Choice>
    <mc:Fallback xmlns="">
      <p:transition advTm="750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灯片编号占位符 5">
            <a:extLst>
              <a:ext uri="{FF2B5EF4-FFF2-40B4-BE49-F238E27FC236}">
                <a16:creationId xmlns:a16="http://schemas.microsoft.com/office/drawing/2014/main" id="{A06FEFDD-00FE-43A7-BA64-C03345C5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8BD70DF-EA43-4314-9EF6-B0F75FA4EE88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965E4936-5757-435F-8561-08BB0682B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可伸缩性与决策树归纳</a:t>
            </a:r>
            <a:r>
              <a:rPr lang="en-US" altLang="zh-CN" b="0" dirty="0"/>
              <a:t>(2/7)</a:t>
            </a:r>
            <a:endParaRPr b="0" dirty="0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0EEA54-C26E-4BF6-A0BD-19F7FE8C82C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SLIQ</a:t>
            </a:r>
            <a:r>
              <a:t>和</a:t>
            </a:r>
            <a:r>
              <a:rPr lang="en-US" altLang="zh-CN"/>
              <a:t>SPRINT</a:t>
            </a:r>
            <a:r>
              <a:t>的共性</a:t>
            </a:r>
          </a:p>
          <a:p>
            <a:pPr lvl="1" eaLnBrk="1" hangingPunct="1">
              <a:lnSpc>
                <a:spcPct val="150000"/>
              </a:lnSpc>
            </a:pPr>
            <a:r>
              <a:rPr sz="2700"/>
              <a:t>强调可伸缩性，可对非常大的训练集进行决策树归纳</a:t>
            </a:r>
          </a:p>
          <a:p>
            <a:pPr lvl="1" eaLnBrk="1" hangingPunct="1">
              <a:lnSpc>
                <a:spcPct val="150000"/>
              </a:lnSpc>
            </a:pPr>
            <a:r>
              <a:rPr sz="2700"/>
              <a:t>能处理分类属性和连续值属性</a:t>
            </a:r>
          </a:p>
          <a:p>
            <a:pPr lvl="1" eaLnBrk="1" hangingPunct="1">
              <a:lnSpc>
                <a:spcPct val="150000"/>
              </a:lnSpc>
            </a:pPr>
            <a:r>
              <a:rPr sz="2700"/>
              <a:t>使用预排序技术，对驻留磁盘的数据进行预排序</a:t>
            </a:r>
          </a:p>
          <a:p>
            <a:pPr lvl="1" eaLnBrk="1" hangingPunct="1">
              <a:lnSpc>
                <a:spcPct val="150000"/>
              </a:lnSpc>
            </a:pPr>
            <a:r>
              <a:rPr sz="2700"/>
              <a:t>使用新的数据结构</a:t>
            </a:r>
            <a:endParaRPr lang="en-US" altLang="zh-CN" sz="270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573E94-D027-4FDE-9658-84546C93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8392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00"/>
    </mc:Choice>
    <mc:Fallback xmlns="">
      <p:transition advTm="184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灯片编号占位符 5">
            <a:extLst>
              <a:ext uri="{FF2B5EF4-FFF2-40B4-BE49-F238E27FC236}">
                <a16:creationId xmlns:a16="http://schemas.microsoft.com/office/drawing/2014/main" id="{FE5C016E-9F84-49FF-87B1-4B0BA857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3152F45-6B56-4506-A9F8-5C3E0FE5E857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B5176E29-72EA-4FCF-958D-7A8032A07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可伸缩性与决策树归纳</a:t>
            </a:r>
            <a:r>
              <a:rPr lang="en-US" altLang="zh-CN" b="0" dirty="0"/>
              <a:t>(3/7)</a:t>
            </a:r>
            <a:endParaRPr b="0" dirty="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6D47BFE3-0FA3-4B31-9899-9A3D5B82730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/>
              <a:t>SLIQ</a:t>
            </a:r>
            <a:r>
              <a:t>算法的数据结构</a:t>
            </a:r>
          </a:p>
          <a:p>
            <a:pPr lvl="1" eaLnBrk="1" hangingPunct="1">
              <a:lnSpc>
                <a:spcPct val="110000"/>
              </a:lnSpc>
            </a:pPr>
            <a:r>
              <a:rPr sz="2700"/>
              <a:t>属性表</a:t>
            </a:r>
            <a:r>
              <a:rPr lang="en-US" altLang="zh-CN" sz="2700"/>
              <a:t>(attribute list)：</a:t>
            </a:r>
            <a:r>
              <a:rPr sz="2700"/>
              <a:t>驻留磁盘，每个属性一个表</a:t>
            </a:r>
          </a:p>
          <a:p>
            <a:pPr lvl="2" eaLnBrk="1" hangingPunct="1">
              <a:lnSpc>
                <a:spcPct val="110000"/>
              </a:lnSpc>
            </a:pPr>
            <a:r>
              <a:rPr sz="2600"/>
              <a:t>属性值</a:t>
            </a:r>
          </a:p>
          <a:p>
            <a:pPr lvl="2" eaLnBrk="1" hangingPunct="1">
              <a:lnSpc>
                <a:spcPct val="110000"/>
              </a:lnSpc>
            </a:pPr>
            <a:r>
              <a:rPr sz="2600"/>
              <a:t>索引</a:t>
            </a:r>
          </a:p>
          <a:p>
            <a:pPr lvl="1" eaLnBrk="1" hangingPunct="1">
              <a:lnSpc>
                <a:spcPct val="110000"/>
              </a:lnSpc>
            </a:pPr>
            <a:r>
              <a:rPr sz="2700"/>
              <a:t>类表</a:t>
            </a:r>
            <a:r>
              <a:rPr lang="en-US" altLang="zh-CN" sz="2700"/>
              <a:t>(class list)：</a:t>
            </a:r>
            <a:r>
              <a:rPr sz="2700"/>
              <a:t>驻留主存，单个</a:t>
            </a:r>
          </a:p>
          <a:p>
            <a:pPr lvl="2" eaLnBrk="1" hangingPunct="1">
              <a:lnSpc>
                <a:spcPct val="110000"/>
              </a:lnSpc>
            </a:pPr>
            <a:r>
              <a:rPr sz="2600"/>
              <a:t>类标签</a:t>
            </a:r>
          </a:p>
          <a:p>
            <a:pPr lvl="2" eaLnBrk="1" hangingPunct="1">
              <a:lnSpc>
                <a:spcPct val="110000"/>
              </a:lnSpc>
            </a:pPr>
            <a:r>
              <a:rPr sz="2600"/>
              <a:t>指向树中的节点</a:t>
            </a:r>
          </a:p>
          <a:p>
            <a:pPr lvl="2" eaLnBrk="1" hangingPunct="1">
              <a:lnSpc>
                <a:spcPct val="110000"/>
              </a:lnSpc>
            </a:pPr>
            <a:r>
              <a:rPr sz="2600"/>
              <a:t>索引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A277F01-1520-4831-828F-B4518821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40986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191"/>
    </mc:Choice>
    <mc:Fallback xmlns="">
      <p:transition advTm="2819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灯片编号占位符 5">
            <a:extLst>
              <a:ext uri="{FF2B5EF4-FFF2-40B4-BE49-F238E27FC236}">
                <a16:creationId xmlns:a16="http://schemas.microsoft.com/office/drawing/2014/main" id="{123C70EE-3AC6-4DAB-9DD8-2292FA65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2">
              <a:lumMod val="20000"/>
              <a:lumOff val="80000"/>
            </a:schemeClr>
          </a:solidFill>
          <a:ln/>
          <a:extLst/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BEA4B8AA-60E5-46C6-A85A-E866D294A9E2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8EED834F-D457-45B1-B23C-F8E10AB99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可伸缩性与决策树归纳</a:t>
            </a:r>
            <a:r>
              <a:rPr lang="en-US" altLang="zh-CN" b="0" dirty="0"/>
              <a:t>(4/7)</a:t>
            </a:r>
            <a:endParaRPr b="0" dirty="0"/>
          </a:p>
        </p:txBody>
      </p:sp>
      <p:sp>
        <p:nvSpPr>
          <p:cNvPr id="65540" name="Rectangle 13">
            <a:extLst>
              <a:ext uri="{FF2B5EF4-FFF2-40B4-BE49-F238E27FC236}">
                <a16:creationId xmlns:a16="http://schemas.microsoft.com/office/drawing/2014/main" id="{B98F2747-AEDF-4D7A-A2C9-72B7A78A9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878448"/>
            <a:ext cx="7092950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----------------------------------------------------------------------------------------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RID	AGE	STUDENT	CREDIT_RATING	CLASS:BUYS_COMPUTER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----------------------------------------------------------------------------------------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AutoNum type="arabicPlain"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38	no	excellent 		yes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AutoNum type="arabicPlain"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26	no	excellent		yes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AutoNum type="arabicPlain"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35	no	fair		no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AutoNum type="arabicPlain"/>
            </a:pPr>
            <a:r>
              <a:rPr lang="en-US" altLang="zh-CN" sz="1600" dirty="0">
                <a:latin typeface="Tahoma" panose="020B0604030504040204" pitchFamily="34" charset="0"/>
                <a:ea typeface="SimSun" panose="02010600030101010101" pitchFamily="2" charset="-122"/>
              </a:rPr>
              <a:t>49	no	excellent 		no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Tahoma" panose="020B0604030504040204" pitchFamily="34" charset="0"/>
                <a:ea typeface="SimSun" panose="02010600030101010101" pitchFamily="2" charset="-122"/>
              </a:rPr>
              <a:t>----------------------------------------------------------------------------------------</a:t>
            </a:r>
            <a:endParaRPr lang="zh-CN" altLang="en-US" sz="1400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1531041" name="Group 161">
            <a:extLst>
              <a:ext uri="{FF2B5EF4-FFF2-40B4-BE49-F238E27FC236}">
                <a16:creationId xmlns:a16="http://schemas.microsoft.com/office/drawing/2014/main" id="{E94514B3-0453-4730-95C0-4F32FD3C0D47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114801"/>
          <a:ext cx="2057400" cy="2193924"/>
        </p:xfrm>
        <a:graphic>
          <a:graphicData uri="http://schemas.openxmlformats.org/drawingml/2006/table">
            <a:tbl>
              <a:tblPr/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9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CREDIT_RATING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RID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26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26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26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91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fair</a:t>
                      </a: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3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1036" name="Group 156">
            <a:extLst>
              <a:ext uri="{FF2B5EF4-FFF2-40B4-BE49-F238E27FC236}">
                <a16:creationId xmlns:a16="http://schemas.microsoft.com/office/drawing/2014/main" id="{15892E9F-5481-4D09-B481-143D38926B14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114800"/>
          <a:ext cx="1143000" cy="198120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AGE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38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1002" name="Group 122">
            <a:extLst>
              <a:ext uri="{FF2B5EF4-FFF2-40B4-BE49-F238E27FC236}">
                <a16:creationId xmlns:a16="http://schemas.microsoft.com/office/drawing/2014/main" id="{C0B114FE-2311-4952-8C4E-F6E4D4024B30}"/>
              </a:ext>
            </a:extLst>
          </p:cNvPr>
          <p:cNvGraphicFramePr>
            <a:graphicFrameLocks noGrp="1"/>
          </p:cNvGraphicFramePr>
          <p:nvPr/>
        </p:nvGraphicFramePr>
        <p:xfrm>
          <a:off x="5638800" y="4114801"/>
          <a:ext cx="2057400" cy="241617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83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RID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BUYS_COMPUTER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NODE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5617" name="Group 125">
            <a:extLst>
              <a:ext uri="{FF2B5EF4-FFF2-40B4-BE49-F238E27FC236}">
                <a16:creationId xmlns:a16="http://schemas.microsoft.com/office/drawing/2014/main" id="{BB05E2CD-DB34-47DD-8587-01A2F17D2A57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37338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48" name="Oval 123">
              <a:extLst>
                <a:ext uri="{FF2B5EF4-FFF2-40B4-BE49-F238E27FC236}">
                  <a16:creationId xmlns:a16="http://schemas.microsoft.com/office/drawing/2014/main" id="{A31A8C5E-EFF1-46E3-ACDF-80A124E37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49" name="Text Box 124">
              <a:extLst>
                <a:ext uri="{FF2B5EF4-FFF2-40B4-BE49-F238E27FC236}">
                  <a16:creationId xmlns:a16="http://schemas.microsoft.com/office/drawing/2014/main" id="{454173AD-1B4E-42D6-810D-5590AB36B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0</a:t>
              </a:r>
            </a:p>
          </p:txBody>
        </p:sp>
      </p:grpSp>
      <p:grpSp>
        <p:nvGrpSpPr>
          <p:cNvPr id="65618" name="Group 126">
            <a:extLst>
              <a:ext uri="{FF2B5EF4-FFF2-40B4-BE49-F238E27FC236}">
                <a16:creationId xmlns:a16="http://schemas.microsoft.com/office/drawing/2014/main" id="{10C611B5-FD99-4418-85DD-F5BE25433ECC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44958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46" name="Oval 127">
              <a:extLst>
                <a:ext uri="{FF2B5EF4-FFF2-40B4-BE49-F238E27FC236}">
                  <a16:creationId xmlns:a16="http://schemas.microsoft.com/office/drawing/2014/main" id="{EC73D99F-3BCC-4717-808B-22111538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47" name="Text Box 128">
              <a:extLst>
                <a:ext uri="{FF2B5EF4-FFF2-40B4-BE49-F238E27FC236}">
                  <a16:creationId xmlns:a16="http://schemas.microsoft.com/office/drawing/2014/main" id="{D2E3BCD3-6602-4969-85AF-C998085F5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1</a:t>
              </a:r>
            </a:p>
          </p:txBody>
        </p:sp>
      </p:grpSp>
      <p:grpSp>
        <p:nvGrpSpPr>
          <p:cNvPr id="65619" name="Group 129">
            <a:extLst>
              <a:ext uri="{FF2B5EF4-FFF2-40B4-BE49-F238E27FC236}">
                <a16:creationId xmlns:a16="http://schemas.microsoft.com/office/drawing/2014/main" id="{ECE8F4B8-E147-406D-AE67-6BF2E74F3792}"/>
              </a:ext>
            </a:extLst>
          </p:cNvPr>
          <p:cNvGrpSpPr>
            <a:grpSpLocks/>
          </p:cNvGrpSpPr>
          <p:nvPr/>
        </p:nvGrpSpPr>
        <p:grpSpPr bwMode="auto">
          <a:xfrm>
            <a:off x="9448800" y="44958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44" name="Oval 130">
              <a:extLst>
                <a:ext uri="{FF2B5EF4-FFF2-40B4-BE49-F238E27FC236}">
                  <a16:creationId xmlns:a16="http://schemas.microsoft.com/office/drawing/2014/main" id="{B67FE948-7D42-4021-92A5-2542991A6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45" name="Text Box 131">
              <a:extLst>
                <a:ext uri="{FF2B5EF4-FFF2-40B4-BE49-F238E27FC236}">
                  <a16:creationId xmlns:a16="http://schemas.microsoft.com/office/drawing/2014/main" id="{54AEFEF9-156C-459D-9E75-AA0CF779B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latin typeface="Tahoma" panose="020B0604030504040204" pitchFamily="34" charset="0"/>
                  <a:ea typeface="SimSun" panose="02010600030101010101" pitchFamily="2" charset="-122"/>
                </a:rPr>
                <a:t>2</a:t>
              </a:r>
            </a:p>
          </p:txBody>
        </p:sp>
      </p:grpSp>
      <p:grpSp>
        <p:nvGrpSpPr>
          <p:cNvPr id="65620" name="Group 132">
            <a:extLst>
              <a:ext uri="{FF2B5EF4-FFF2-40B4-BE49-F238E27FC236}">
                <a16:creationId xmlns:a16="http://schemas.microsoft.com/office/drawing/2014/main" id="{1764AFA8-3396-43CD-A068-F6FB3CCF0A29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54102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42" name="Oval 133">
              <a:extLst>
                <a:ext uri="{FF2B5EF4-FFF2-40B4-BE49-F238E27FC236}">
                  <a16:creationId xmlns:a16="http://schemas.microsoft.com/office/drawing/2014/main" id="{AF0AEBC6-7871-472B-BFC3-70C30B4C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43" name="Text Box 134">
              <a:extLst>
                <a:ext uri="{FF2B5EF4-FFF2-40B4-BE49-F238E27FC236}">
                  <a16:creationId xmlns:a16="http://schemas.microsoft.com/office/drawing/2014/main" id="{523DF3D1-5532-48C1-97D7-429409707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3</a:t>
              </a:r>
            </a:p>
          </p:txBody>
        </p:sp>
      </p:grpSp>
      <p:grpSp>
        <p:nvGrpSpPr>
          <p:cNvPr id="65621" name="Group 135">
            <a:extLst>
              <a:ext uri="{FF2B5EF4-FFF2-40B4-BE49-F238E27FC236}">
                <a16:creationId xmlns:a16="http://schemas.microsoft.com/office/drawing/2014/main" id="{4220A4FD-A132-42AD-AA01-7E6B5FE74A99}"/>
              </a:ext>
            </a:extLst>
          </p:cNvPr>
          <p:cNvGrpSpPr>
            <a:grpSpLocks/>
          </p:cNvGrpSpPr>
          <p:nvPr/>
        </p:nvGrpSpPr>
        <p:grpSpPr bwMode="auto">
          <a:xfrm>
            <a:off x="9525000" y="54102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40" name="Oval 136">
              <a:extLst>
                <a:ext uri="{FF2B5EF4-FFF2-40B4-BE49-F238E27FC236}">
                  <a16:creationId xmlns:a16="http://schemas.microsoft.com/office/drawing/2014/main" id="{0FAD5301-6C1D-410E-92D8-E7ED4A4E1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41" name="Text Box 137">
              <a:extLst>
                <a:ext uri="{FF2B5EF4-FFF2-40B4-BE49-F238E27FC236}">
                  <a16:creationId xmlns:a16="http://schemas.microsoft.com/office/drawing/2014/main" id="{0A61A90E-762C-476D-AE34-1B6CADBB4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4</a:t>
              </a:r>
            </a:p>
          </p:txBody>
        </p:sp>
      </p:grpSp>
      <p:grpSp>
        <p:nvGrpSpPr>
          <p:cNvPr id="65622" name="Group 138">
            <a:extLst>
              <a:ext uri="{FF2B5EF4-FFF2-40B4-BE49-F238E27FC236}">
                <a16:creationId xmlns:a16="http://schemas.microsoft.com/office/drawing/2014/main" id="{6C103B21-6FA0-45B7-BA4C-359FE3F4BD12}"/>
              </a:ext>
            </a:extLst>
          </p:cNvPr>
          <p:cNvGrpSpPr>
            <a:grpSpLocks/>
          </p:cNvGrpSpPr>
          <p:nvPr/>
        </p:nvGrpSpPr>
        <p:grpSpPr bwMode="auto">
          <a:xfrm>
            <a:off x="8763000" y="61722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38" name="Oval 139">
              <a:extLst>
                <a:ext uri="{FF2B5EF4-FFF2-40B4-BE49-F238E27FC236}">
                  <a16:creationId xmlns:a16="http://schemas.microsoft.com/office/drawing/2014/main" id="{A4530166-7F0C-47B9-8DA4-00D8AC7A8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39" name="Text Box 140">
              <a:extLst>
                <a:ext uri="{FF2B5EF4-FFF2-40B4-BE49-F238E27FC236}">
                  <a16:creationId xmlns:a16="http://schemas.microsoft.com/office/drawing/2014/main" id="{4419ECF3-54F2-413D-9905-A975A3122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5</a:t>
              </a:r>
            </a:p>
          </p:txBody>
        </p:sp>
      </p:grpSp>
      <p:grpSp>
        <p:nvGrpSpPr>
          <p:cNvPr id="65623" name="Group 141">
            <a:extLst>
              <a:ext uri="{FF2B5EF4-FFF2-40B4-BE49-F238E27FC236}">
                <a16:creationId xmlns:a16="http://schemas.microsoft.com/office/drawing/2014/main" id="{A44EF759-B01C-460C-AF0E-B08D35CDDC60}"/>
              </a:ext>
            </a:extLst>
          </p:cNvPr>
          <p:cNvGrpSpPr>
            <a:grpSpLocks/>
          </p:cNvGrpSpPr>
          <p:nvPr/>
        </p:nvGrpSpPr>
        <p:grpSpPr bwMode="auto">
          <a:xfrm>
            <a:off x="9829800" y="6172200"/>
            <a:ext cx="457200" cy="457200"/>
            <a:chOff x="4656" y="2352"/>
            <a:chExt cx="288" cy="2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65636" name="Oval 142">
              <a:extLst>
                <a:ext uri="{FF2B5EF4-FFF2-40B4-BE49-F238E27FC236}">
                  <a16:creationId xmlns:a16="http://schemas.microsoft.com/office/drawing/2014/main" id="{8D517FBB-C239-4662-B616-6E7FD0EB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52"/>
              <a:ext cx="288" cy="28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5637" name="Text Box 143">
              <a:extLst>
                <a:ext uri="{FF2B5EF4-FFF2-40B4-BE49-F238E27FC236}">
                  <a16:creationId xmlns:a16="http://schemas.microsoft.com/office/drawing/2014/main" id="{BAEFAC43-EFD0-4289-807B-2D2949D04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352"/>
              <a:ext cx="240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latin typeface="Tahoma" panose="020B0604030504040204" pitchFamily="34" charset="0"/>
                  <a:ea typeface="SimSun" panose="02010600030101010101" pitchFamily="2" charset="-122"/>
                </a:rPr>
                <a:t>6</a:t>
              </a:r>
            </a:p>
          </p:txBody>
        </p:sp>
      </p:grpSp>
      <p:sp>
        <p:nvSpPr>
          <p:cNvPr id="65624" name="Line 144">
            <a:extLst>
              <a:ext uri="{FF2B5EF4-FFF2-40B4-BE49-F238E27FC236}">
                <a16:creationId xmlns:a16="http://schemas.microsoft.com/office/drawing/2014/main" id="{C49D3235-D8BB-487B-B2DA-ACA8DD1F94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39200" y="41910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25" name="Line 145">
            <a:extLst>
              <a:ext uri="{FF2B5EF4-FFF2-40B4-BE49-F238E27FC236}">
                <a16:creationId xmlns:a16="http://schemas.microsoft.com/office/drawing/2014/main" id="{9BCD16DD-5F74-4BA0-9517-F6C5645AB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6400" y="4191000"/>
            <a:ext cx="3048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26" name="Line 146">
            <a:extLst>
              <a:ext uri="{FF2B5EF4-FFF2-40B4-BE49-F238E27FC236}">
                <a16:creationId xmlns:a16="http://schemas.microsoft.com/office/drawing/2014/main" id="{9CEC08E5-A3C3-4E04-B412-A281C9E455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4876800"/>
            <a:ext cx="762000" cy="457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27" name="Line 147">
            <a:extLst>
              <a:ext uri="{FF2B5EF4-FFF2-40B4-BE49-F238E27FC236}">
                <a16:creationId xmlns:a16="http://schemas.microsoft.com/office/drawing/2014/main" id="{E3D28C14-6966-4C8B-9254-27E205B65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4953000"/>
            <a:ext cx="228600" cy="457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28" name="Line 148">
            <a:extLst>
              <a:ext uri="{FF2B5EF4-FFF2-40B4-BE49-F238E27FC236}">
                <a16:creationId xmlns:a16="http://schemas.microsoft.com/office/drawing/2014/main" id="{B26A32D7-13E5-44E6-BF00-3BD8B875A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9800" y="5867400"/>
            <a:ext cx="2286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29" name="Line 149">
            <a:extLst>
              <a:ext uri="{FF2B5EF4-FFF2-40B4-BE49-F238E27FC236}">
                <a16:creationId xmlns:a16="http://schemas.microsoft.com/office/drawing/2014/main" id="{9FAA8170-A065-4D83-A2CC-680C3DE02F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5867400"/>
            <a:ext cx="45720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30" name="Line 151">
            <a:extLst>
              <a:ext uri="{FF2B5EF4-FFF2-40B4-BE49-F238E27FC236}">
                <a16:creationId xmlns:a16="http://schemas.microsoft.com/office/drawing/2014/main" id="{09ADF8BE-0ACE-46C1-8AA1-B50ED4EBE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648200"/>
            <a:ext cx="609600" cy="685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31" name="Line 152">
            <a:extLst>
              <a:ext uri="{FF2B5EF4-FFF2-40B4-BE49-F238E27FC236}">
                <a16:creationId xmlns:a16="http://schemas.microsoft.com/office/drawing/2014/main" id="{7BCF4010-8DC1-4EFE-A9B8-53E927493C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5029200"/>
            <a:ext cx="5334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32" name="Freeform 153">
            <a:extLst>
              <a:ext uri="{FF2B5EF4-FFF2-40B4-BE49-F238E27FC236}">
                <a16:creationId xmlns:a16="http://schemas.microsoft.com/office/drawing/2014/main" id="{6890C315-4B2C-4CC6-9E1C-18E6A0921023}"/>
              </a:ext>
            </a:extLst>
          </p:cNvPr>
          <p:cNvSpPr>
            <a:spLocks/>
          </p:cNvSpPr>
          <p:nvPr/>
        </p:nvSpPr>
        <p:spPr bwMode="auto">
          <a:xfrm>
            <a:off x="7315200" y="5029200"/>
            <a:ext cx="1447800" cy="1371600"/>
          </a:xfrm>
          <a:custGeom>
            <a:avLst/>
            <a:gdLst>
              <a:gd name="T0" fmla="*/ 0 w 912"/>
              <a:gd name="T1" fmla="*/ 0 h 864"/>
              <a:gd name="T2" fmla="*/ 2147483646 w 912"/>
              <a:gd name="T3" fmla="*/ 2147483646 h 864"/>
              <a:gd name="T4" fmla="*/ 2147483646 w 912"/>
              <a:gd name="T5" fmla="*/ 2147483646 h 864"/>
              <a:gd name="T6" fmla="*/ 0 60000 65536"/>
              <a:gd name="T7" fmla="*/ 0 60000 65536"/>
              <a:gd name="T8" fmla="*/ 0 60000 65536"/>
              <a:gd name="T9" fmla="*/ 0 w 912"/>
              <a:gd name="T10" fmla="*/ 0 h 864"/>
              <a:gd name="T11" fmla="*/ 912 w 912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864">
                <a:moveTo>
                  <a:pt x="0" y="0"/>
                </a:moveTo>
                <a:cubicBezTo>
                  <a:pt x="188" y="264"/>
                  <a:pt x="376" y="528"/>
                  <a:pt x="528" y="672"/>
                </a:cubicBezTo>
                <a:cubicBezTo>
                  <a:pt x="680" y="816"/>
                  <a:pt x="796" y="840"/>
                  <a:pt x="912" y="864"/>
                </a:cubicBezTo>
              </a:path>
            </a:pathLst>
          </a:cu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33" name="Text Box 154">
            <a:extLst>
              <a:ext uri="{FF2B5EF4-FFF2-40B4-BE49-F238E27FC236}">
                <a16:creationId xmlns:a16="http://schemas.microsoft.com/office/drawing/2014/main" id="{F4E776FA-E5C4-434E-8602-36EBB728D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3429001"/>
            <a:ext cx="26527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华文楷体" panose="02010600040101010101" pitchFamily="2" charset="-122"/>
              </a:rPr>
              <a:t>驻留磁盘   驻留内存</a:t>
            </a:r>
          </a:p>
        </p:txBody>
      </p:sp>
      <p:sp>
        <p:nvSpPr>
          <p:cNvPr id="65634" name="Line 158">
            <a:extLst>
              <a:ext uri="{FF2B5EF4-FFF2-40B4-BE49-F238E27FC236}">
                <a16:creationId xmlns:a16="http://schemas.microsoft.com/office/drawing/2014/main" id="{C1E77A84-9CFB-424E-9FB5-470179652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3860801"/>
            <a:ext cx="0" cy="2663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635" name="Text Box 159">
            <a:extLst>
              <a:ext uri="{FF2B5EF4-FFF2-40B4-BE49-F238E27FC236}">
                <a16:creationId xmlns:a16="http://schemas.microsoft.com/office/drawing/2014/main" id="{9788AA69-8E71-4F29-AC8B-DF20E7B8C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843" y="2536032"/>
            <a:ext cx="18716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>
                <a:latin typeface="华文楷体" panose="02010600040101010101" pitchFamily="2" charset="-122"/>
              </a:rPr>
              <a:t>SLIQ</a:t>
            </a:r>
            <a:r>
              <a:rPr lang="zh-CN" altLang="en-US" sz="2200" dirty="0">
                <a:latin typeface="华文楷体" panose="02010600040101010101" pitchFamily="2" charset="-122"/>
              </a:rPr>
              <a:t>分类算法数据结构示例</a:t>
            </a:r>
          </a:p>
        </p:txBody>
      </p:sp>
      <p:sp>
        <p:nvSpPr>
          <p:cNvPr id="42" name="页脚占位符 3">
            <a:extLst>
              <a:ext uri="{FF2B5EF4-FFF2-40B4-BE49-F238E27FC236}">
                <a16:creationId xmlns:a16="http://schemas.microsoft.com/office/drawing/2014/main" id="{8114A0B5-4FD9-44B1-ACC1-CEBA3F42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1038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850"/>
    </mc:Choice>
    <mc:Fallback xmlns="">
      <p:transition advTm="858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>
            <a:extLst>
              <a:ext uri="{FF2B5EF4-FFF2-40B4-BE49-F238E27FC236}">
                <a16:creationId xmlns:a16="http://schemas.microsoft.com/office/drawing/2014/main" id="{272D4D2C-FB9A-4AF7-AE82-EAE02FB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A02CA89-B8D4-44E9-AF5F-4BBCD1B5AE85}" type="slidenum">
              <a:rPr lang="zh-CN" altLang="en-US" sz="1400">
                <a:latin typeface="华文楷体" panose="02010600040101010101" pitchFamily="2" charset="-122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CN" altLang="en-US" sz="1400">
              <a:latin typeface="华文楷体" panose="02010600040101010101" pitchFamily="2" charset="-122"/>
              <a:ea typeface="楷体_GB2312" pitchFamily="49" charset="-122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F7E4909-459C-41EA-951B-406E26E5E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n-ea"/>
                <a:ea typeface="+mn-ea"/>
              </a:rPr>
              <a:t>分类</a:t>
            </a:r>
            <a:endParaRPr b="0" dirty="0">
              <a:latin typeface="+mn-ea"/>
              <a:ea typeface="+mn-ea"/>
            </a:endParaRP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4D4E8203-D622-4582-BD8E-1CF03B6EB075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395413"/>
            <a:ext cx="5410200" cy="665162"/>
            <a:chOff x="1152" y="1104"/>
            <a:chExt cx="3408" cy="419"/>
          </a:xfrm>
        </p:grpSpPr>
        <p:grpSp>
          <p:nvGrpSpPr>
            <p:cNvPr id="16430" name="Group 3">
              <a:extLst>
                <a:ext uri="{FF2B5EF4-FFF2-40B4-BE49-F238E27FC236}">
                  <a16:creationId xmlns:a16="http://schemas.microsoft.com/office/drawing/2014/main" id="{786684C0-9ED9-4A58-BBF1-2F465137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6434" name="AutoShape 4">
                <a:extLst>
                  <a:ext uri="{FF2B5EF4-FFF2-40B4-BE49-F238E27FC236}">
                    <a16:creationId xmlns:a16="http://schemas.microsoft.com/office/drawing/2014/main" id="{29E23B9D-70D6-46DB-8FEE-A7F1FBCBAB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35" name="AutoShape 5">
                <a:extLst>
                  <a:ext uri="{FF2B5EF4-FFF2-40B4-BE49-F238E27FC236}">
                    <a16:creationId xmlns:a16="http://schemas.microsoft.com/office/drawing/2014/main" id="{B465C088-0D4A-4F56-AD98-7302348B9C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88A67D03-B38E-4F97-A49C-E2266E96F0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31" name="Line 11">
              <a:extLst>
                <a:ext uri="{FF2B5EF4-FFF2-40B4-BE49-F238E27FC236}">
                  <a16:creationId xmlns:a16="http://schemas.microsoft.com/office/drawing/2014/main" id="{362A8CA9-D560-4A0E-A2BB-BDB61A99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Text Box 12">
              <a:extLst>
                <a:ext uri="{FF2B5EF4-FFF2-40B4-BE49-F238E27FC236}">
                  <a16:creationId xmlns:a16="http://schemas.microsoft.com/office/drawing/2014/main" id="{4043D450-E7CF-4E10-B946-EB02138EA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52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华文楷体" panose="02010600040101010101" pitchFamily="2" charset="-122"/>
                </a:rPr>
                <a:t>基本概念</a:t>
              </a:r>
            </a:p>
          </p:txBody>
        </p:sp>
        <p:sp>
          <p:nvSpPr>
            <p:cNvPr id="16433" name="Text Box 13">
              <a:extLst>
                <a:ext uri="{FF2B5EF4-FFF2-40B4-BE49-F238E27FC236}">
                  <a16:creationId xmlns:a16="http://schemas.microsoft.com/office/drawing/2014/main" id="{DE99595F-DCCC-4D13-9BB5-BA441E637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16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1</a:t>
              </a:r>
            </a:p>
          </p:txBody>
        </p:sp>
      </p:grpSp>
      <p:grpSp>
        <p:nvGrpSpPr>
          <p:cNvPr id="16389" name="Group 32">
            <a:extLst>
              <a:ext uri="{FF2B5EF4-FFF2-40B4-BE49-F238E27FC236}">
                <a16:creationId xmlns:a16="http://schemas.microsoft.com/office/drawing/2014/main" id="{C2F33FC3-2795-46FC-A636-D92B3780632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187576"/>
            <a:ext cx="5410200" cy="665163"/>
            <a:chOff x="1152" y="1680"/>
            <a:chExt cx="3408" cy="419"/>
          </a:xfrm>
        </p:grpSpPr>
        <p:grpSp>
          <p:nvGrpSpPr>
            <p:cNvPr id="16423" name="Group 7">
              <a:extLst>
                <a:ext uri="{FF2B5EF4-FFF2-40B4-BE49-F238E27FC236}">
                  <a16:creationId xmlns:a16="http://schemas.microsoft.com/office/drawing/2014/main" id="{1D3A42A2-9203-45D6-972E-800C58114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1" y="2656"/>
              <a:chExt cx="1547" cy="1350"/>
            </a:xfrm>
          </p:grpSpPr>
          <p:sp>
            <p:nvSpPr>
              <p:cNvPr id="16427" name="AutoShape 8">
                <a:extLst>
                  <a:ext uri="{FF2B5EF4-FFF2-40B4-BE49-F238E27FC236}">
                    <a16:creationId xmlns:a16="http://schemas.microsoft.com/office/drawing/2014/main" id="{148168D4-AE61-4480-B38D-BF76D4F41C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4" y="2679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8" name="AutoShape 9">
                <a:extLst>
                  <a:ext uri="{FF2B5EF4-FFF2-40B4-BE49-F238E27FC236}">
                    <a16:creationId xmlns:a16="http://schemas.microsoft.com/office/drawing/2014/main" id="{36A35041-6063-4E73-9BC9-A26BAC4E5F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1" y="2656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9C6FD9BE-883D-4CD8-A618-045D58066D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1" y="2733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24" name="Line 14">
              <a:extLst>
                <a:ext uri="{FF2B5EF4-FFF2-40B4-BE49-F238E27FC236}">
                  <a16:creationId xmlns:a16="http://schemas.microsoft.com/office/drawing/2014/main" id="{C27346BD-F6CF-4D1E-9808-FAF85655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Text Box 15">
              <a:extLst>
                <a:ext uri="{FF2B5EF4-FFF2-40B4-BE49-F238E27FC236}">
                  <a16:creationId xmlns:a16="http://schemas.microsoft.com/office/drawing/2014/main" id="{5C97C54C-C834-4F1B-9EEE-F0E8F84B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728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决策树归纳</a:t>
              </a:r>
            </a:p>
          </p:txBody>
        </p:sp>
        <p:sp>
          <p:nvSpPr>
            <p:cNvPr id="16426" name="Text Box 16">
              <a:extLst>
                <a:ext uri="{FF2B5EF4-FFF2-40B4-BE49-F238E27FC236}">
                  <a16:creationId xmlns:a16="http://schemas.microsoft.com/office/drawing/2014/main" id="{2C2FB517-EEC8-4646-BBB1-7CB3DF200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742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2</a:t>
              </a:r>
            </a:p>
          </p:txBody>
        </p:sp>
      </p:grpSp>
      <p:grpSp>
        <p:nvGrpSpPr>
          <p:cNvPr id="16390" name="Group 33">
            <a:extLst>
              <a:ext uri="{FF2B5EF4-FFF2-40B4-BE49-F238E27FC236}">
                <a16:creationId xmlns:a16="http://schemas.microsoft.com/office/drawing/2014/main" id="{D513269A-EC45-4E6B-9F51-828278F22C7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979738"/>
            <a:ext cx="5410200" cy="665162"/>
            <a:chOff x="1152" y="2242"/>
            <a:chExt cx="3408" cy="419"/>
          </a:xfrm>
        </p:grpSpPr>
        <p:grpSp>
          <p:nvGrpSpPr>
            <p:cNvPr id="16416" name="Group 17">
              <a:extLst>
                <a:ext uri="{FF2B5EF4-FFF2-40B4-BE49-F238E27FC236}">
                  <a16:creationId xmlns:a16="http://schemas.microsoft.com/office/drawing/2014/main" id="{50753BEC-0D32-451F-B782-F5870F65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20" name="AutoShape 18">
                <a:extLst>
                  <a:ext uri="{FF2B5EF4-FFF2-40B4-BE49-F238E27FC236}">
                    <a16:creationId xmlns:a16="http://schemas.microsoft.com/office/drawing/2014/main" id="{A2B2EDC0-C25A-4A71-B4D9-025EB7CF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1" name="AutoShape 19">
                <a:extLst>
                  <a:ext uri="{FF2B5EF4-FFF2-40B4-BE49-F238E27FC236}">
                    <a16:creationId xmlns:a16="http://schemas.microsoft.com/office/drawing/2014/main" id="{816759DC-9CCD-4847-8F93-A17E3C657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1A15C10A-9936-4CD9-AD6B-16B80BF41C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7" name="Line 25">
              <a:extLst>
                <a:ext uri="{FF2B5EF4-FFF2-40B4-BE49-F238E27FC236}">
                  <a16:creationId xmlns:a16="http://schemas.microsoft.com/office/drawing/2014/main" id="{471EE9B2-0324-432D-9824-AFD30DA2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Text Box 26">
              <a:extLst>
                <a:ext uri="{FF2B5EF4-FFF2-40B4-BE49-F238E27FC236}">
                  <a16:creationId xmlns:a16="http://schemas.microsoft.com/office/drawing/2014/main" id="{7C5144C3-0E31-4CB6-A0FD-8035C9EAA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贝叶斯分类方法</a:t>
              </a:r>
            </a:p>
          </p:txBody>
        </p:sp>
        <p:sp>
          <p:nvSpPr>
            <p:cNvPr id="16419" name="Text Box 27">
              <a:extLst>
                <a:ext uri="{FF2B5EF4-FFF2-40B4-BE49-F238E27FC236}">
                  <a16:creationId xmlns:a16="http://schemas.microsoft.com/office/drawing/2014/main" id="{F3051319-CEA7-46D4-9E8A-FE36EE3136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3</a:t>
              </a:r>
            </a:p>
          </p:txBody>
        </p:sp>
      </p:grpSp>
      <p:grpSp>
        <p:nvGrpSpPr>
          <p:cNvPr id="16391" name="Group 34">
            <a:extLst>
              <a:ext uri="{FF2B5EF4-FFF2-40B4-BE49-F238E27FC236}">
                <a16:creationId xmlns:a16="http://schemas.microsoft.com/office/drawing/2014/main" id="{A4CD6183-C600-48DC-8F30-11F1F1F62F15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771901"/>
            <a:ext cx="5410200" cy="665163"/>
            <a:chOff x="1152" y="2818"/>
            <a:chExt cx="3408" cy="419"/>
          </a:xfrm>
        </p:grpSpPr>
        <p:grpSp>
          <p:nvGrpSpPr>
            <p:cNvPr id="16409" name="Group 21">
              <a:extLst>
                <a:ext uri="{FF2B5EF4-FFF2-40B4-BE49-F238E27FC236}">
                  <a16:creationId xmlns:a16="http://schemas.microsoft.com/office/drawing/2014/main" id="{1C3E77E0-21AD-4ADD-B50B-AAE06837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413" name="AutoShape 22">
                <a:extLst>
                  <a:ext uri="{FF2B5EF4-FFF2-40B4-BE49-F238E27FC236}">
                    <a16:creationId xmlns:a16="http://schemas.microsoft.com/office/drawing/2014/main" id="{F0CDEA5E-E60C-4218-89F4-A4E7328E75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14" name="AutoShape 23">
                <a:extLst>
                  <a:ext uri="{FF2B5EF4-FFF2-40B4-BE49-F238E27FC236}">
                    <a16:creationId xmlns:a16="http://schemas.microsoft.com/office/drawing/2014/main" id="{089D78E6-A000-49C4-BAC5-0CDCAA3732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3C408E49-E0E4-4199-98A0-51BCDE3814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0" name="Line 28">
              <a:extLst>
                <a:ext uri="{FF2B5EF4-FFF2-40B4-BE49-F238E27FC236}">
                  <a16:creationId xmlns:a16="http://schemas.microsoft.com/office/drawing/2014/main" id="{5BBDB498-1154-4F4D-881D-24E99955E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Text Box 29">
              <a:extLst>
                <a:ext uri="{FF2B5EF4-FFF2-40B4-BE49-F238E27FC236}">
                  <a16:creationId xmlns:a16="http://schemas.microsoft.com/office/drawing/2014/main" id="{CCBE822E-2EC9-4625-B8C7-A4D0D8B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400" b="1">
                <a:latin typeface="华文楷体" panose="02010600040101010101" pitchFamily="2" charset="-122"/>
              </a:endParaRPr>
            </a:p>
          </p:txBody>
        </p:sp>
        <p:sp>
          <p:nvSpPr>
            <p:cNvPr id="16412" name="Text Box 30">
              <a:extLst>
                <a:ext uri="{FF2B5EF4-FFF2-40B4-BE49-F238E27FC236}">
                  <a16:creationId xmlns:a16="http://schemas.microsoft.com/office/drawing/2014/main" id="{E0565C2E-44B8-42DD-AE50-E072A901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4</a:t>
              </a:r>
            </a:p>
          </p:txBody>
        </p:sp>
      </p:grpSp>
      <p:grpSp>
        <p:nvGrpSpPr>
          <p:cNvPr id="16392" name="Group 33">
            <a:extLst>
              <a:ext uri="{FF2B5EF4-FFF2-40B4-BE49-F238E27FC236}">
                <a16:creationId xmlns:a16="http://schemas.microsoft.com/office/drawing/2014/main" id="{12F9A770-3569-488B-93DD-0352E64F15F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564063"/>
            <a:ext cx="5410200" cy="665162"/>
            <a:chOff x="1152" y="2242"/>
            <a:chExt cx="3408" cy="419"/>
          </a:xfrm>
        </p:grpSpPr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A7F96E00-3CEA-42B0-BE65-FBC91326B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06" name="AutoShape 18">
                <a:extLst>
                  <a:ext uri="{FF2B5EF4-FFF2-40B4-BE49-F238E27FC236}">
                    <a16:creationId xmlns:a16="http://schemas.microsoft.com/office/drawing/2014/main" id="{3F5F58E0-2F25-411D-AAE0-1A9E1EB44C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7" name="AutoShape 19">
                <a:extLst>
                  <a:ext uri="{FF2B5EF4-FFF2-40B4-BE49-F238E27FC236}">
                    <a16:creationId xmlns:a16="http://schemas.microsoft.com/office/drawing/2014/main" id="{1C09873C-563E-43E8-9B28-BE8902341B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4BA56595-FB58-4A4A-B444-E80734B93C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03" name="Line 25">
              <a:extLst>
                <a:ext uri="{FF2B5EF4-FFF2-40B4-BE49-F238E27FC236}">
                  <a16:creationId xmlns:a16="http://schemas.microsoft.com/office/drawing/2014/main" id="{1BD4DD53-54F9-420D-B357-216A64E1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Text Box 26">
              <a:extLst>
                <a:ext uri="{FF2B5EF4-FFF2-40B4-BE49-F238E27FC236}">
                  <a16:creationId xmlns:a16="http://schemas.microsoft.com/office/drawing/2014/main" id="{88F71E0B-BBFA-4026-A1B8-57FD63456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模型评估与选择</a:t>
              </a:r>
            </a:p>
          </p:txBody>
        </p:sp>
        <p:sp>
          <p:nvSpPr>
            <p:cNvPr id="16405" name="Text Box 27">
              <a:extLst>
                <a:ext uri="{FF2B5EF4-FFF2-40B4-BE49-F238E27FC236}">
                  <a16:creationId xmlns:a16="http://schemas.microsoft.com/office/drawing/2014/main" id="{C569D1A0-13DB-4652-ABEF-B5C6D8DEA7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5</a:t>
              </a:r>
            </a:p>
          </p:txBody>
        </p:sp>
      </p:grpSp>
      <p:grpSp>
        <p:nvGrpSpPr>
          <p:cNvPr id="16393" name="Group 34">
            <a:extLst>
              <a:ext uri="{FF2B5EF4-FFF2-40B4-BE49-F238E27FC236}">
                <a16:creationId xmlns:a16="http://schemas.microsoft.com/office/drawing/2014/main" id="{6580D95D-365A-492D-BDE5-96D388F82F50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5356226"/>
            <a:ext cx="5410200" cy="665163"/>
            <a:chOff x="1152" y="2818"/>
            <a:chExt cx="3408" cy="419"/>
          </a:xfrm>
        </p:grpSpPr>
        <p:grpSp>
          <p:nvGrpSpPr>
            <p:cNvPr id="16395" name="Group 21">
              <a:extLst>
                <a:ext uri="{FF2B5EF4-FFF2-40B4-BE49-F238E27FC236}">
                  <a16:creationId xmlns:a16="http://schemas.microsoft.com/office/drawing/2014/main" id="{FF7C9D9E-4091-4BCE-A195-55AF71FF3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399" name="AutoShape 22">
                <a:extLst>
                  <a:ext uri="{FF2B5EF4-FFF2-40B4-BE49-F238E27FC236}">
                    <a16:creationId xmlns:a16="http://schemas.microsoft.com/office/drawing/2014/main" id="{3A42F23E-A3C8-45B1-BC85-A9B2A21580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0" name="AutoShape 23">
                <a:extLst>
                  <a:ext uri="{FF2B5EF4-FFF2-40B4-BE49-F238E27FC236}">
                    <a16:creationId xmlns:a16="http://schemas.microsoft.com/office/drawing/2014/main" id="{8BC02BE9-ECD9-4635-8F4D-E977964B2A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51" name="AutoShape 24">
                <a:extLst>
                  <a:ext uri="{FF2B5EF4-FFF2-40B4-BE49-F238E27FC236}">
                    <a16:creationId xmlns:a16="http://schemas.microsoft.com/office/drawing/2014/main" id="{6234C2B4-50D4-4DB5-B6AF-BD2B5CF25C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140DD28F-C2DA-4E63-AFF2-CBB38AA8B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Text Box 29">
              <a:extLst>
                <a:ext uri="{FF2B5EF4-FFF2-40B4-BE49-F238E27FC236}">
                  <a16:creationId xmlns:a16="http://schemas.microsoft.com/office/drawing/2014/main" id="{C59035A9-8FAA-4188-A331-3EDE8787A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20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提高分类准确率的技术</a:t>
              </a:r>
            </a:p>
          </p:txBody>
        </p:sp>
        <p:sp>
          <p:nvSpPr>
            <p:cNvPr id="16398" name="Text Box 30">
              <a:extLst>
                <a:ext uri="{FF2B5EF4-FFF2-40B4-BE49-F238E27FC236}">
                  <a16:creationId xmlns:a16="http://schemas.microsoft.com/office/drawing/2014/main" id="{4A631316-3613-46C4-B05D-847FAEC86E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6</a:t>
              </a:r>
            </a:p>
          </p:txBody>
        </p:sp>
      </p:grpSp>
      <p:sp>
        <p:nvSpPr>
          <p:cNvPr id="16394" name="Text Box 26">
            <a:extLst>
              <a:ext uri="{FF2B5EF4-FFF2-40B4-BE49-F238E27FC236}">
                <a16:creationId xmlns:a16="http://schemas.microsoft.com/office/drawing/2014/main" id="{2359C566-6DD6-4F03-B92E-9C27BCEC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613" y="3826059"/>
            <a:ext cx="14670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zh-CN" altLang="en-US" b="1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17227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151">
        <p:blinds dir="vert"/>
      </p:transition>
    </mc:Choice>
    <mc:Fallback xmlns="">
      <p:transition spd="slow" advTm="16151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灯片编号占位符 5">
            <a:extLst>
              <a:ext uri="{FF2B5EF4-FFF2-40B4-BE49-F238E27FC236}">
                <a16:creationId xmlns:a16="http://schemas.microsoft.com/office/drawing/2014/main" id="{5045B72C-D807-4EC8-AA42-36266363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7954A0F-602B-4C6E-A5CF-A56BE7171110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7586" name="Rectangle 1026">
            <a:extLst>
              <a:ext uri="{FF2B5EF4-FFF2-40B4-BE49-F238E27FC236}">
                <a16:creationId xmlns:a16="http://schemas.microsoft.com/office/drawing/2014/main" id="{E6E2CA2E-44D9-486E-B20E-6E62AEBA3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可伸缩性与决策树归纳</a:t>
            </a:r>
            <a:r>
              <a:rPr lang="en-US" altLang="zh-CN" b="0" dirty="0"/>
              <a:t>(5/7)</a:t>
            </a:r>
          </a:p>
        </p:txBody>
      </p:sp>
      <p:graphicFrame>
        <p:nvGraphicFramePr>
          <p:cNvPr id="1698921" name="Group 1129">
            <a:extLst>
              <a:ext uri="{FF2B5EF4-FFF2-40B4-BE49-F238E27FC236}">
                <a16:creationId xmlns:a16="http://schemas.microsoft.com/office/drawing/2014/main" id="{9A1A508C-3A95-47FE-ABA7-AA9CA38CF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35465"/>
              </p:ext>
            </p:extLst>
          </p:nvPr>
        </p:nvGraphicFramePr>
        <p:xfrm>
          <a:off x="1884365" y="2214562"/>
          <a:ext cx="4464049" cy="2287586"/>
        </p:xfrm>
        <a:graphic>
          <a:graphicData uri="http://schemas.openxmlformats.org/drawingml/2006/table">
            <a:tbl>
              <a:tblPr/>
              <a:tblGrid>
                <a:gridCol w="176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62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CREDIT_RATING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BUYS_COMPUTER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84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84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84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excellent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61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fair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02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98920" name="Group 1128">
            <a:extLst>
              <a:ext uri="{FF2B5EF4-FFF2-40B4-BE49-F238E27FC236}">
                <a16:creationId xmlns:a16="http://schemas.microsoft.com/office/drawing/2014/main" id="{C997F493-C6CD-4219-84F6-497DA8E2E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95503"/>
              </p:ext>
            </p:extLst>
          </p:nvPr>
        </p:nvGraphicFramePr>
        <p:xfrm>
          <a:off x="7167562" y="2143125"/>
          <a:ext cx="3303587" cy="2232026"/>
        </p:xfrm>
        <a:graphic>
          <a:graphicData uri="http://schemas.openxmlformats.org/drawingml/2006/table">
            <a:tbl>
              <a:tblPr/>
              <a:tblGrid>
                <a:gridCol w="714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546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AGE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BUYS_COMPUTER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RID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26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35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1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38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771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49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6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…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7648" name="Text Box 1123">
            <a:extLst>
              <a:ext uri="{FF2B5EF4-FFF2-40B4-BE49-F238E27FC236}">
                <a16:creationId xmlns:a16="http://schemas.microsoft.com/office/drawing/2014/main" id="{3DF719AE-3F8E-4BBA-B159-5C48D1ABA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2" y="1426589"/>
            <a:ext cx="43211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>
                <a:latin typeface="华文楷体" panose="02010600040101010101" pitchFamily="2" charset="-122"/>
              </a:rPr>
              <a:t>SPRINT</a:t>
            </a:r>
            <a:r>
              <a:rPr lang="zh-CN" altLang="en-US" sz="2200" dirty="0">
                <a:latin typeface="华文楷体" panose="02010600040101010101" pitchFamily="2" charset="-122"/>
              </a:rPr>
              <a:t>分类算法数据结构示例</a:t>
            </a:r>
          </a:p>
        </p:txBody>
      </p:sp>
      <p:sp>
        <p:nvSpPr>
          <p:cNvPr id="67649" name="Text Box 1125">
            <a:extLst>
              <a:ext uri="{FF2B5EF4-FFF2-40B4-BE49-F238E27FC236}">
                <a16:creationId xmlns:a16="http://schemas.microsoft.com/office/drawing/2014/main" id="{CD50043C-CC41-44F8-A874-FCD4FB43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4936391"/>
            <a:ext cx="44640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200" dirty="0">
                <a:latin typeface="华文楷体" panose="02010600040101010101" pitchFamily="2" charset="-122"/>
              </a:rPr>
              <a:t>属性表结构和</a:t>
            </a:r>
            <a:r>
              <a:rPr lang="en-US" altLang="zh-CN" sz="2200" dirty="0">
                <a:latin typeface="华文楷体" panose="02010600040101010101" pitchFamily="2" charset="-122"/>
              </a:rPr>
              <a:t>SLIQ</a:t>
            </a:r>
            <a:r>
              <a:rPr lang="zh-CN" altLang="en-US" sz="2200" dirty="0">
                <a:latin typeface="华文楷体" panose="02010600040101010101" pitchFamily="2" charset="-122"/>
              </a:rPr>
              <a:t>不同</a:t>
            </a:r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0289D241-AB8D-4279-970A-E7FEF371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2892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770"/>
    </mc:Choice>
    <mc:Fallback xmlns="">
      <p:transition advTm="4077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灯片编号占位符 3">
            <a:extLst>
              <a:ext uri="{FF2B5EF4-FFF2-40B4-BE49-F238E27FC236}">
                <a16:creationId xmlns:a16="http://schemas.microsoft.com/office/drawing/2014/main" id="{43792C2B-9103-4233-A239-3F9B482A53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601C25B1-F0A1-4155-A067-C431FD8CBF9B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9634" name="标题 1">
            <a:extLst>
              <a:ext uri="{FF2B5EF4-FFF2-40B4-BE49-F238E27FC236}">
                <a16:creationId xmlns:a16="http://schemas.microsoft.com/office/drawing/2014/main" id="{4927771E-F318-4778-BE05-87646483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可伸缩性与决策树归纳</a:t>
            </a:r>
            <a:r>
              <a:rPr lang="en-US" altLang="zh-CN" b="0" dirty="0"/>
              <a:t>(6/7)</a:t>
            </a:r>
            <a:endParaRPr b="0" dirty="0"/>
          </a:p>
        </p:txBody>
      </p:sp>
      <p:sp>
        <p:nvSpPr>
          <p:cNvPr id="69635" name="内容占位符 2">
            <a:extLst>
              <a:ext uri="{FF2B5EF4-FFF2-40B4-BE49-F238E27FC236}">
                <a16:creationId xmlns:a16="http://schemas.microsoft.com/office/drawing/2014/main" id="{49D91C44-023B-42B8-93B7-3E833B6C807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6"/>
            <a:ext cx="11394696" cy="518249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err="1"/>
              <a:t>RainForest</a:t>
            </a:r>
            <a:r>
              <a:rPr lang="zh-CN" altLang="en-US" sz="2800" dirty="0"/>
              <a:t>算法</a:t>
            </a:r>
            <a:r>
              <a:rPr lang="en-US" altLang="zh-CN" sz="2800" dirty="0"/>
              <a:t>-</a:t>
            </a:r>
            <a:r>
              <a:rPr lang="zh-CN" altLang="en-US" sz="2800" dirty="0"/>
              <a:t>数据结构</a:t>
            </a:r>
            <a:endParaRPr lang="en-US" altLang="zh-CN" sz="2800" dirty="0"/>
          </a:p>
          <a:p>
            <a:r>
              <a:rPr lang="en-US" altLang="zh-CN" b="1" dirty="0" err="1">
                <a:solidFill>
                  <a:srgbClr val="223BF4"/>
                </a:solidFill>
              </a:rPr>
              <a:t>AVC-</a:t>
            </a:r>
            <a:r>
              <a:rPr b="1" dirty="0" err="1">
                <a:solidFill>
                  <a:srgbClr val="223BF4"/>
                </a:solidFill>
              </a:rPr>
              <a:t>集：</a:t>
            </a:r>
            <a:r>
              <a:rPr dirty="0" err="1"/>
              <a:t>节点</a:t>
            </a:r>
            <a:r>
              <a:rPr lang="en-US" altLang="zh-CN" dirty="0" err="1"/>
              <a:t>n</a:t>
            </a:r>
            <a:r>
              <a:rPr dirty="0" err="1"/>
              <a:t>包含的所有记录在某个属性上的投影，其中该</a:t>
            </a:r>
            <a:r>
              <a:rPr lang="en-US" altLang="zh-CN" dirty="0" err="1"/>
              <a:t>AVC-</a:t>
            </a:r>
            <a:r>
              <a:rPr dirty="0" err="1"/>
              <a:t>集包括了属性的不同值在每个类别上的计数</a:t>
            </a:r>
            <a:r>
              <a:rPr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AVC</a:t>
            </a:r>
            <a:r>
              <a:rPr dirty="0"/>
              <a:t>：属性</a:t>
            </a:r>
            <a:r>
              <a:rPr lang="en-US" altLang="zh-CN" dirty="0"/>
              <a:t>---</a:t>
            </a:r>
            <a:r>
              <a:rPr dirty="0"/>
              <a:t>值</a:t>
            </a:r>
            <a:r>
              <a:rPr lang="en-US" altLang="zh-CN" dirty="0"/>
              <a:t>---</a:t>
            </a:r>
            <a:r>
              <a:rPr dirty="0"/>
              <a:t>类标号</a:t>
            </a:r>
          </a:p>
          <a:p>
            <a:r>
              <a:rPr lang="en-US" altLang="zh-CN" b="1" dirty="0" err="1">
                <a:solidFill>
                  <a:srgbClr val="223BF4"/>
                </a:solidFill>
              </a:rPr>
              <a:t>AVC-</a:t>
            </a:r>
            <a:r>
              <a:rPr b="1" dirty="0" err="1">
                <a:solidFill>
                  <a:srgbClr val="223BF4"/>
                </a:solidFill>
              </a:rPr>
              <a:t>组群</a:t>
            </a:r>
            <a:r>
              <a:rPr lang="en-US" altLang="zh-CN" b="1" dirty="0" err="1">
                <a:solidFill>
                  <a:srgbClr val="223BF4"/>
                </a:solidFill>
              </a:rPr>
              <a:t>:</a:t>
            </a:r>
            <a:r>
              <a:rPr dirty="0" err="1"/>
              <a:t>一个节点</a:t>
            </a:r>
            <a:r>
              <a:rPr lang="en-US" altLang="zh-CN" dirty="0" err="1"/>
              <a:t>n</a:t>
            </a:r>
            <a:r>
              <a:rPr dirty="0" err="1"/>
              <a:t>上所有的</a:t>
            </a:r>
            <a:r>
              <a:rPr lang="en-US" altLang="zh-CN" dirty="0" err="1"/>
              <a:t>AVC</a:t>
            </a:r>
            <a:r>
              <a:rPr lang="en-US" altLang="zh-CN" dirty="0"/>
              <a:t> -</a:t>
            </a:r>
            <a:r>
              <a:rPr lang="en-US" altLang="zh-CN" dirty="0" err="1"/>
              <a:t>set</a:t>
            </a:r>
            <a:r>
              <a:rPr dirty="0" err="1"/>
              <a:t>的集合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AVC-</a:t>
            </a:r>
            <a:r>
              <a:rPr b="1" dirty="0" err="1">
                <a:solidFill>
                  <a:srgbClr val="FF0000"/>
                </a:solidFill>
              </a:rPr>
              <a:t>组群</a:t>
            </a:r>
            <a:r>
              <a:rPr dirty="0" err="1">
                <a:solidFill>
                  <a:srgbClr val="FF0000"/>
                </a:solidFill>
              </a:rPr>
              <a:t>所占用的内存空间远远小于数据库所实际占用的空间</a:t>
            </a:r>
            <a:r>
              <a:rPr dirty="0">
                <a:solidFill>
                  <a:srgbClr val="FF0000"/>
                </a:solidFill>
              </a:rPr>
              <a:t>。</a:t>
            </a:r>
          </a:p>
          <a:p>
            <a:pPr lvl="1"/>
            <a:r>
              <a:rPr lang="en-US" altLang="zh-CN" b="1" dirty="0">
                <a:solidFill>
                  <a:srgbClr val="223BF4"/>
                </a:solidFill>
              </a:rPr>
              <a:t>AVC-set</a:t>
            </a:r>
            <a:r>
              <a:rPr dirty="0"/>
              <a:t>的所占内存的大小正比于对应属性的不同值个数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223BF4"/>
                </a:solidFill>
              </a:rPr>
              <a:t>AVC-</a:t>
            </a:r>
            <a:r>
              <a:rPr b="1" dirty="0">
                <a:solidFill>
                  <a:srgbClr val="223BF4"/>
                </a:solidFill>
              </a:rPr>
              <a:t>组群</a:t>
            </a:r>
            <a:r>
              <a:rPr dirty="0"/>
              <a:t>并不是数据库信息的简单的压缩，它只是提供了建立决策树需要的信息</a:t>
            </a:r>
            <a:endParaRPr lang="en-US" altLang="zh-CN" dirty="0"/>
          </a:p>
          <a:p>
            <a:endParaRPr lang="en-US" altLang="zh-CN" dirty="0"/>
          </a:p>
          <a:p>
            <a:endParaRPr dirty="0"/>
          </a:p>
          <a:p>
            <a:endParaRPr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E95F449-E2C7-4F46-A41D-315AC6C53BA0}"/>
              </a:ext>
            </a:extLst>
          </p:cNvPr>
          <p:cNvSpPr/>
          <p:nvPr/>
        </p:nvSpPr>
        <p:spPr bwMode="auto">
          <a:xfrm>
            <a:off x="7486650" y="3099180"/>
            <a:ext cx="3867150" cy="8064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AVC-</a:t>
            </a:r>
            <a:r>
              <a:rPr lang="zh-CN" altLang="en-US" sz="2000" b="1" dirty="0">
                <a:solidFill>
                  <a:srgbClr val="FF0000"/>
                </a:solidFill>
              </a:rPr>
              <a:t>组群可以放入内存，此算法具有良好的可伸缩性！</a:t>
            </a:r>
          </a:p>
          <a:p>
            <a:pPr algn="ctr" eaLnBrk="1" hangingPunct="1">
              <a:lnSpc>
                <a:spcPct val="150000"/>
              </a:lnSpc>
              <a:defRPr/>
            </a:pP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7D3F82DE-F69A-438A-8930-866F0BE9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9062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8">
            <a:extLst>
              <a:ext uri="{FF2B5EF4-FFF2-40B4-BE49-F238E27FC236}">
                <a16:creationId xmlns:a16="http://schemas.microsoft.com/office/drawing/2014/main" id="{4F480BC0-4855-4BDA-BB69-18C26E5D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92FB009-7E7C-462E-B2CB-C62461BAE3CE}" type="slidenum">
              <a:rPr lang="en-US" altLang="zh-CN" sz="1400">
                <a:latin typeface="Tahoma" panose="020B060403050404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zh-CN" sz="140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1678460" name="Group 124">
            <a:extLst>
              <a:ext uri="{FF2B5EF4-FFF2-40B4-BE49-F238E27FC236}">
                <a16:creationId xmlns:a16="http://schemas.microsoft.com/office/drawing/2014/main" id="{FFE528C1-7F7E-44B4-840D-846821BA7E5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87712223"/>
              </p:ext>
            </p:extLst>
          </p:nvPr>
        </p:nvGraphicFramePr>
        <p:xfrm>
          <a:off x="5327650" y="2054027"/>
          <a:ext cx="6477000" cy="1585040"/>
        </p:xfrm>
        <a:graphic>
          <a:graphicData uri="http://schemas.openxmlformats.org/drawingml/2006/table">
            <a:tbl>
              <a:tblPr/>
              <a:tblGrid>
                <a:gridCol w="255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5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student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34098" marR="434098" marT="45730" marB="45730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4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marL="434098" marR="434098" marT="45730" marB="4573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78471" name="Group 135">
            <a:extLst>
              <a:ext uri="{FF2B5EF4-FFF2-40B4-BE49-F238E27FC236}">
                <a16:creationId xmlns:a16="http://schemas.microsoft.com/office/drawing/2014/main" id="{6758D8DC-4F37-4F33-848C-C8031FE4D76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6788913"/>
              </p:ext>
            </p:extLst>
          </p:nvPr>
        </p:nvGraphicFramePr>
        <p:xfrm>
          <a:off x="10449718" y="4530790"/>
          <a:ext cx="1981200" cy="171450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Age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&lt;=30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31..40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&gt;40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78511" name="Group 175">
            <a:extLst>
              <a:ext uri="{FF2B5EF4-FFF2-40B4-BE49-F238E27FC236}">
                <a16:creationId xmlns:a16="http://schemas.microsoft.com/office/drawing/2014/main" id="{F01A6A62-B504-4A5B-930C-C434C284F6AB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47048930"/>
              </p:ext>
            </p:extLst>
          </p:nvPr>
        </p:nvGraphicFramePr>
        <p:xfrm>
          <a:off x="7778750" y="4781584"/>
          <a:ext cx="2400300" cy="1411891"/>
        </p:xfrm>
        <a:graphic>
          <a:graphicData uri="http://schemas.openxmlformats.org/drawingml/2006/table">
            <a:tbl>
              <a:tblPr/>
              <a:tblGrid>
                <a:gridCol w="99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9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Credit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rating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fair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excellent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726" name="Object 3">
            <a:extLst>
              <a:ext uri="{FF2B5EF4-FFF2-40B4-BE49-F238E27FC236}">
                <a16:creationId xmlns:a16="http://schemas.microsoft.com/office/drawing/2014/main" id="{A972E26E-5C03-4063-87DC-40B38331D579}"/>
              </a:ext>
            </a:extLst>
          </p:cNvPr>
          <p:cNvGraphicFramePr>
            <a:graphicFrameLocks noGrp="1"/>
          </p:cNvGraphicFramePr>
          <p:nvPr>
            <p:ph type="body" idx="4294967295"/>
            <p:extLst>
              <p:ext uri="{D42A27DB-BD31-4B8C-83A1-F6EECF244321}">
                <p14:modId xmlns:p14="http://schemas.microsoft.com/office/powerpoint/2010/main" val="2065990942"/>
              </p:ext>
            </p:extLst>
          </p:nvPr>
        </p:nvGraphicFramePr>
        <p:xfrm>
          <a:off x="543734" y="2005014"/>
          <a:ext cx="399732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3" name="Worksheet" r:id="rId4" imgW="4457700" imgH="4457700" progId="Excel.Sheet.8">
                  <p:embed/>
                </p:oleObj>
              </mc:Choice>
              <mc:Fallback>
                <p:oleObj name="Worksheet" r:id="rId4" imgW="4457700" imgH="4457700" progId="Excel.Sheet.8">
                  <p:embed/>
                  <p:pic>
                    <p:nvPicPr>
                      <p:cNvPr id="70726" name="Object 3">
                        <a:extLst>
                          <a:ext uri="{FF2B5EF4-FFF2-40B4-BE49-F238E27FC236}">
                            <a16:creationId xmlns:a16="http://schemas.microsoft.com/office/drawing/2014/main" id="{A972E26E-5C03-4063-87DC-40B38331D5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34" y="2005014"/>
                        <a:ext cx="3997325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8504" name="Group 168">
            <a:extLst>
              <a:ext uri="{FF2B5EF4-FFF2-40B4-BE49-F238E27FC236}">
                <a16:creationId xmlns:a16="http://schemas.microsoft.com/office/drawing/2014/main" id="{D1192D11-79FB-4ECB-B4A4-2EE12FAB6C0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5244193"/>
              </p:ext>
            </p:extLst>
          </p:nvPr>
        </p:nvGraphicFramePr>
        <p:xfrm>
          <a:off x="4861747" y="4473641"/>
          <a:ext cx="2209800" cy="18288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income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high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medium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low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727" name="Rectangle 128">
            <a:extLst>
              <a:ext uri="{FF2B5EF4-FFF2-40B4-BE49-F238E27FC236}">
                <a16:creationId xmlns:a16="http://schemas.microsoft.com/office/drawing/2014/main" id="{DFB76EE6-F93C-41F5-AB9F-E6E21587A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65" y="3916363"/>
            <a:ext cx="230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AVC-set on </a:t>
            </a:r>
            <a:r>
              <a:rPr lang="en-US" altLang="ko-KR" sz="2000" i="1" dirty="0">
                <a:latin typeface="Tahoma" panose="020B0604030504040204" pitchFamily="34" charset="0"/>
                <a:ea typeface="Gulim" panose="020B0600000101010101" pitchFamily="34" charset="-127"/>
              </a:rPr>
              <a:t>income</a:t>
            </a:r>
            <a:endParaRPr lang="en-US" altLang="zh-CN" sz="2000" i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70728" name="Rectangle 129">
            <a:extLst>
              <a:ext uri="{FF2B5EF4-FFF2-40B4-BE49-F238E27FC236}">
                <a16:creationId xmlns:a16="http://schemas.microsoft.com/office/drawing/2014/main" id="{35005B83-96EB-428E-A473-06736E463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363" y="4022856"/>
            <a:ext cx="1927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AVC-set on </a:t>
            </a:r>
            <a:r>
              <a:rPr lang="en-US" altLang="ko-KR" sz="2000" i="1" dirty="0">
                <a:latin typeface="Tahoma" panose="020B0604030504040204" pitchFamily="34" charset="0"/>
                <a:ea typeface="Gulim" panose="020B0600000101010101" pitchFamily="34" charset="-127"/>
              </a:rPr>
              <a:t>Age</a:t>
            </a:r>
            <a:endParaRPr lang="en-US" altLang="zh-CN" sz="2000" i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70729" name="Rectangle 130">
            <a:extLst>
              <a:ext uri="{FF2B5EF4-FFF2-40B4-BE49-F238E27FC236}">
                <a16:creationId xmlns:a16="http://schemas.microsoft.com/office/drawing/2014/main" id="{4F2B1428-0DFA-45CD-A61C-E3C766FC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731" y="1455738"/>
            <a:ext cx="2370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AVC-set on </a:t>
            </a:r>
            <a:r>
              <a:rPr lang="en-US" altLang="ko-KR" sz="2000" i="1" dirty="0">
                <a:latin typeface="Tahoma" panose="020B0604030504040204" pitchFamily="34" charset="0"/>
                <a:ea typeface="Gulim" panose="020B0600000101010101" pitchFamily="34" charset="-127"/>
              </a:rPr>
              <a:t>Student</a:t>
            </a:r>
            <a:endParaRPr lang="en-US" altLang="zh-CN" sz="2000" i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70730" name="Rectangle 132">
            <a:extLst>
              <a:ext uri="{FF2B5EF4-FFF2-40B4-BE49-F238E27FC236}">
                <a16:creationId xmlns:a16="http://schemas.microsoft.com/office/drawing/2014/main" id="{C8242697-C23A-403A-86A4-5CC90F3A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82" y="14211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latin typeface="Tahoma" panose="020B0604030504040204" pitchFamily="34" charset="0"/>
                <a:ea typeface="SimSun" panose="02010600030101010101" pitchFamily="2" charset="-122"/>
              </a:rPr>
              <a:t>Training Examples</a:t>
            </a:r>
            <a:endParaRPr lang="en-US" altLang="zh-CN" sz="2400" i="1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70756" name="Rectangle 167">
            <a:extLst>
              <a:ext uri="{FF2B5EF4-FFF2-40B4-BE49-F238E27FC236}">
                <a16:creationId xmlns:a16="http://schemas.microsoft.com/office/drawing/2014/main" id="{CEFC93F2-B184-44E6-8B8B-84BB981E6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588" y="3889980"/>
            <a:ext cx="1600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AVC-set on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i="1" dirty="0" err="1">
                <a:latin typeface="Tahoma" panose="020B0604030504040204" pitchFamily="34" charset="0"/>
                <a:ea typeface="Gulim" panose="020B0600000101010101" pitchFamily="34" charset="-127"/>
              </a:rPr>
              <a:t>credit_rating</a:t>
            </a:r>
            <a:endParaRPr lang="en-US" altLang="zh-CN" sz="2000" i="1" dirty="0"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919589C-9739-4F38-ADE9-EFDCB18B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757AA45-278B-477F-AF65-54007DEC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可伸缩性与决策树归纳</a:t>
            </a:r>
            <a:r>
              <a:rPr lang="en-US" altLang="zh-CN" b="0" dirty="0"/>
              <a:t>(7/7)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8337EF-3658-48DC-9F4B-7243F2B5E935}"/>
              </a:ext>
            </a:extLst>
          </p:cNvPr>
          <p:cNvSpPr/>
          <p:nvPr/>
        </p:nvSpPr>
        <p:spPr>
          <a:xfrm>
            <a:off x="4010149" y="1276637"/>
            <a:ext cx="1956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AVC-</a:t>
            </a:r>
            <a:r>
              <a:rPr lang="zh-CN" altLang="en-US" sz="2800" dirty="0">
                <a:solidFill>
                  <a:srgbClr val="FF0000"/>
                </a:solidFill>
              </a:rPr>
              <a:t>组举例</a:t>
            </a:r>
          </a:p>
        </p:txBody>
      </p:sp>
    </p:spTree>
    <p:extLst>
      <p:ext uri="{BB962C8B-B14F-4D97-AF65-F5344CB8AC3E}">
        <p14:creationId xmlns:p14="http://schemas.microsoft.com/office/powerpoint/2010/main" val="33537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21A8F70B-639D-436B-90D5-70276FFA02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71912B8B-544F-4E1C-825A-422047153DCF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2706" name="标题 1">
            <a:extLst>
              <a:ext uri="{FF2B5EF4-FFF2-40B4-BE49-F238E27FC236}">
                <a16:creationId xmlns:a16="http://schemas.microsoft.com/office/drawing/2014/main" id="{3AFCCF69-331C-4542-BF04-C332C25DB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/>
              <a:t>决策树归纳的可视化挖掘</a:t>
            </a:r>
            <a:r>
              <a:rPr lang="en-US" altLang="zh-CN" b="0" dirty="0"/>
              <a:t>-PBC</a:t>
            </a:r>
            <a:endParaRPr b="0" dirty="0"/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E4765921-0424-4567-8118-11F4809844A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22291" y="1364357"/>
            <a:ext cx="5932459" cy="4789594"/>
          </a:xfrm>
        </p:spPr>
        <p:txBody>
          <a:bodyPr>
            <a:normAutofit fontScale="92500" lnSpcReduction="10000"/>
          </a:bodyPr>
          <a:lstStyle/>
          <a:p>
            <a:r>
              <a:rPr dirty="0" err="1"/>
              <a:t>基于感知的分类</a:t>
            </a:r>
            <a:r>
              <a:rPr dirty="0"/>
              <a:t>：</a:t>
            </a:r>
            <a:r>
              <a:rPr lang="en-US" altLang="zh-CN" dirty="0">
                <a:ea typeface="SimSun" panose="02010600030101010101" pitchFamily="2" charset="-122"/>
              </a:rPr>
              <a:t> Perception-Based Classification (PBC)</a:t>
            </a:r>
          </a:p>
          <a:p>
            <a:pPr lvl="1"/>
            <a:r>
              <a:rPr dirty="0">
                <a:ea typeface="SimSun" panose="02010600030101010101" pitchFamily="2" charset="-122"/>
              </a:rPr>
              <a:t>基于多维可视化技术的交互方法，允许用户在构建决策树时候加入数据的背景知识；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dirty="0">
                <a:ea typeface="SimSun" panose="02010600030101010101" pitchFamily="2" charset="-122"/>
              </a:rPr>
              <a:t>使用基于像素的方法观察具有类标号信息的多维数据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dirty="0">
                <a:ea typeface="SimSun" panose="02010600030101010101" pitchFamily="2" charset="-122"/>
              </a:rPr>
              <a:t>把多维数据映射为</a:t>
            </a:r>
            <a:r>
              <a:rPr lang="en-US" altLang="zh-CN" dirty="0">
                <a:ea typeface="SimSun" panose="02010600030101010101" pitchFamily="2" charset="-122"/>
              </a:rPr>
              <a:t>d</a:t>
            </a:r>
            <a:r>
              <a:rPr dirty="0">
                <a:ea typeface="SimSun" panose="02010600030101010101" pitchFamily="2" charset="-122"/>
              </a:rPr>
              <a:t>个扇形的圆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dirty="0" err="1">
                <a:ea typeface="SimSun" panose="02010600030101010101" pitchFamily="2" charset="-122"/>
              </a:rPr>
              <a:t>优势</a:t>
            </a:r>
            <a:r>
              <a:rPr dirty="0">
                <a:ea typeface="SimSun" panose="02010600030101010101" pitchFamily="2" charset="-122"/>
              </a:rPr>
              <a:t>：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dirty="0">
                <a:ea typeface="SimSun" panose="02010600030101010101" pitchFamily="2" charset="-122"/>
              </a:rPr>
              <a:t>获得大约相同的准确率，构建的决策树更小！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endParaRPr lang="en-US" altLang="zh-CN" dirty="0">
              <a:ea typeface="SimSun" panose="02010600030101010101" pitchFamily="2" charset="-122"/>
            </a:endParaRPr>
          </a:p>
          <a:p>
            <a:pPr lvl="1"/>
            <a:endParaRPr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32E057C-24D9-409F-91D6-130F503AB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82" y="1584863"/>
            <a:ext cx="5780086" cy="434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3">
            <a:extLst>
              <a:ext uri="{FF2B5EF4-FFF2-40B4-BE49-F238E27FC236}">
                <a16:creationId xmlns:a16="http://schemas.microsoft.com/office/drawing/2014/main" id="{654B844D-D7DC-471A-9292-B55822D3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94679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C1E1284-48A1-40CD-90CE-F900560F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人工智能学院             数据挖掘                 课程团队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E52A2F-083A-49B7-8504-0570C624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66CF5-CC93-3B40-87E8-2E9F5BD962AA}" type="slidenum">
              <a:rPr kumimoji="1" lang="zh-CN" altLang="en-US" smtClean="0"/>
              <a:t>44</a:t>
            </a:fld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29A303-F85A-4757-A19C-0ED8065C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决策树小结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5B5E3E-6379-43B8-83F5-907C394C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32" y="1331265"/>
            <a:ext cx="10301968" cy="48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2326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>
            <a:extLst>
              <a:ext uri="{FF2B5EF4-FFF2-40B4-BE49-F238E27FC236}">
                <a16:creationId xmlns:a16="http://schemas.microsoft.com/office/drawing/2014/main" id="{272D4D2C-FB9A-4AF7-AE82-EAE02FB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A02CA89-B8D4-44E9-AF5F-4BBCD1B5AE85}" type="slidenum">
              <a:rPr lang="zh-CN" altLang="en-US" sz="1400">
                <a:latin typeface="华文楷体" panose="02010600040101010101" pitchFamily="2" charset="-122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zh-CN" altLang="en-US" sz="1400">
              <a:latin typeface="华文楷体" panose="02010600040101010101" pitchFamily="2" charset="-122"/>
              <a:ea typeface="楷体_GB2312" pitchFamily="49" charset="-122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F7E4909-459C-41EA-951B-406E26E5E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n-ea"/>
                <a:ea typeface="+mn-ea"/>
              </a:rPr>
              <a:t>分类</a:t>
            </a:r>
            <a:endParaRPr b="0" dirty="0">
              <a:latin typeface="+mn-ea"/>
              <a:ea typeface="+mn-ea"/>
            </a:endParaRP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4D4E8203-D622-4582-BD8E-1CF03B6EB075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395413"/>
            <a:ext cx="5410200" cy="665162"/>
            <a:chOff x="1152" y="1104"/>
            <a:chExt cx="3408" cy="419"/>
          </a:xfrm>
        </p:grpSpPr>
        <p:grpSp>
          <p:nvGrpSpPr>
            <p:cNvPr id="16430" name="Group 3">
              <a:extLst>
                <a:ext uri="{FF2B5EF4-FFF2-40B4-BE49-F238E27FC236}">
                  <a16:creationId xmlns:a16="http://schemas.microsoft.com/office/drawing/2014/main" id="{786684C0-9ED9-4A58-BBF1-2F465137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6434" name="AutoShape 4">
                <a:extLst>
                  <a:ext uri="{FF2B5EF4-FFF2-40B4-BE49-F238E27FC236}">
                    <a16:creationId xmlns:a16="http://schemas.microsoft.com/office/drawing/2014/main" id="{29E23B9D-70D6-46DB-8FEE-A7F1FBCBAB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35" name="AutoShape 5">
                <a:extLst>
                  <a:ext uri="{FF2B5EF4-FFF2-40B4-BE49-F238E27FC236}">
                    <a16:creationId xmlns:a16="http://schemas.microsoft.com/office/drawing/2014/main" id="{B465C088-0D4A-4F56-AD98-7302348B9C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88A67D03-B38E-4F97-A49C-E2266E96F0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31" name="Line 11">
              <a:extLst>
                <a:ext uri="{FF2B5EF4-FFF2-40B4-BE49-F238E27FC236}">
                  <a16:creationId xmlns:a16="http://schemas.microsoft.com/office/drawing/2014/main" id="{362A8CA9-D560-4A0E-A2BB-BDB61A99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Text Box 12">
              <a:extLst>
                <a:ext uri="{FF2B5EF4-FFF2-40B4-BE49-F238E27FC236}">
                  <a16:creationId xmlns:a16="http://schemas.microsoft.com/office/drawing/2014/main" id="{4043D450-E7CF-4E10-B946-EB02138EA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52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kumimoji="1" lang="zh-CN" altLang="en-US" sz="2400" b="1" dirty="0">
                  <a:latin typeface="华文楷体" panose="02010600040101010101" pitchFamily="2" charset="-122"/>
                </a:rPr>
                <a:t>基本概念</a:t>
              </a:r>
            </a:p>
          </p:txBody>
        </p:sp>
        <p:sp>
          <p:nvSpPr>
            <p:cNvPr id="16433" name="Text Box 13">
              <a:extLst>
                <a:ext uri="{FF2B5EF4-FFF2-40B4-BE49-F238E27FC236}">
                  <a16:creationId xmlns:a16="http://schemas.microsoft.com/office/drawing/2014/main" id="{DE99595F-DCCC-4D13-9BB5-BA441E637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16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1</a:t>
              </a:r>
            </a:p>
          </p:txBody>
        </p:sp>
      </p:grpSp>
      <p:grpSp>
        <p:nvGrpSpPr>
          <p:cNvPr id="16389" name="Group 32">
            <a:extLst>
              <a:ext uri="{FF2B5EF4-FFF2-40B4-BE49-F238E27FC236}">
                <a16:creationId xmlns:a16="http://schemas.microsoft.com/office/drawing/2014/main" id="{C2F33FC3-2795-46FC-A636-D92B3780632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187576"/>
            <a:ext cx="5410200" cy="665163"/>
            <a:chOff x="1152" y="1680"/>
            <a:chExt cx="3408" cy="419"/>
          </a:xfrm>
        </p:grpSpPr>
        <p:grpSp>
          <p:nvGrpSpPr>
            <p:cNvPr id="16423" name="Group 7">
              <a:extLst>
                <a:ext uri="{FF2B5EF4-FFF2-40B4-BE49-F238E27FC236}">
                  <a16:creationId xmlns:a16="http://schemas.microsoft.com/office/drawing/2014/main" id="{1D3A42A2-9203-45D6-972E-800C58114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1" y="2656"/>
              <a:chExt cx="1547" cy="1350"/>
            </a:xfrm>
          </p:grpSpPr>
          <p:sp>
            <p:nvSpPr>
              <p:cNvPr id="16427" name="AutoShape 8">
                <a:extLst>
                  <a:ext uri="{FF2B5EF4-FFF2-40B4-BE49-F238E27FC236}">
                    <a16:creationId xmlns:a16="http://schemas.microsoft.com/office/drawing/2014/main" id="{148168D4-AE61-4480-B38D-BF76D4F41C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4" y="2679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8" name="AutoShape 9">
                <a:extLst>
                  <a:ext uri="{FF2B5EF4-FFF2-40B4-BE49-F238E27FC236}">
                    <a16:creationId xmlns:a16="http://schemas.microsoft.com/office/drawing/2014/main" id="{36A35041-6063-4E73-9BC9-A26BAC4E5F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1" y="2656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9C6FD9BE-883D-4CD8-A618-045D58066D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1" y="2733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24" name="Line 14">
              <a:extLst>
                <a:ext uri="{FF2B5EF4-FFF2-40B4-BE49-F238E27FC236}">
                  <a16:creationId xmlns:a16="http://schemas.microsoft.com/office/drawing/2014/main" id="{C27346BD-F6CF-4D1E-9808-FAF85655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Text Box 15">
              <a:extLst>
                <a:ext uri="{FF2B5EF4-FFF2-40B4-BE49-F238E27FC236}">
                  <a16:creationId xmlns:a16="http://schemas.microsoft.com/office/drawing/2014/main" id="{5C97C54C-C834-4F1B-9EEE-F0E8F84B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728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决策树归纳</a:t>
              </a:r>
            </a:p>
          </p:txBody>
        </p:sp>
        <p:sp>
          <p:nvSpPr>
            <p:cNvPr id="16426" name="Text Box 16">
              <a:extLst>
                <a:ext uri="{FF2B5EF4-FFF2-40B4-BE49-F238E27FC236}">
                  <a16:creationId xmlns:a16="http://schemas.microsoft.com/office/drawing/2014/main" id="{2C2FB517-EEC8-4646-BBB1-7CB3DF200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742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2</a:t>
              </a:r>
            </a:p>
          </p:txBody>
        </p:sp>
      </p:grpSp>
      <p:grpSp>
        <p:nvGrpSpPr>
          <p:cNvPr id="16390" name="Group 33">
            <a:extLst>
              <a:ext uri="{FF2B5EF4-FFF2-40B4-BE49-F238E27FC236}">
                <a16:creationId xmlns:a16="http://schemas.microsoft.com/office/drawing/2014/main" id="{D513269A-EC45-4E6B-9F51-828278F22C7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979738"/>
            <a:ext cx="5410200" cy="665162"/>
            <a:chOff x="1152" y="2242"/>
            <a:chExt cx="3408" cy="419"/>
          </a:xfrm>
        </p:grpSpPr>
        <p:grpSp>
          <p:nvGrpSpPr>
            <p:cNvPr id="16416" name="Group 17">
              <a:extLst>
                <a:ext uri="{FF2B5EF4-FFF2-40B4-BE49-F238E27FC236}">
                  <a16:creationId xmlns:a16="http://schemas.microsoft.com/office/drawing/2014/main" id="{50753BEC-0D32-451F-B782-F5870F65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20" name="AutoShape 18">
                <a:extLst>
                  <a:ext uri="{FF2B5EF4-FFF2-40B4-BE49-F238E27FC236}">
                    <a16:creationId xmlns:a16="http://schemas.microsoft.com/office/drawing/2014/main" id="{A2B2EDC0-C25A-4A71-B4D9-025EB7CF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1" name="AutoShape 19">
                <a:extLst>
                  <a:ext uri="{FF2B5EF4-FFF2-40B4-BE49-F238E27FC236}">
                    <a16:creationId xmlns:a16="http://schemas.microsoft.com/office/drawing/2014/main" id="{816759DC-9CCD-4847-8F93-A17E3C657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1A15C10A-9936-4CD9-AD6B-16B80BF41C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7" name="Line 25">
              <a:extLst>
                <a:ext uri="{FF2B5EF4-FFF2-40B4-BE49-F238E27FC236}">
                  <a16:creationId xmlns:a16="http://schemas.microsoft.com/office/drawing/2014/main" id="{471EE9B2-0324-432D-9824-AFD30DA2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Text Box 26">
              <a:extLst>
                <a:ext uri="{FF2B5EF4-FFF2-40B4-BE49-F238E27FC236}">
                  <a16:creationId xmlns:a16="http://schemas.microsoft.com/office/drawing/2014/main" id="{7C5144C3-0E31-4CB6-A0FD-8035C9EAA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</a:rPr>
                <a:t>贝叶斯分类方法</a:t>
              </a:r>
            </a:p>
          </p:txBody>
        </p:sp>
        <p:sp>
          <p:nvSpPr>
            <p:cNvPr id="16419" name="Text Box 27">
              <a:extLst>
                <a:ext uri="{FF2B5EF4-FFF2-40B4-BE49-F238E27FC236}">
                  <a16:creationId xmlns:a16="http://schemas.microsoft.com/office/drawing/2014/main" id="{F3051319-CEA7-46D4-9E8A-FE36EE3136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3</a:t>
              </a:r>
            </a:p>
          </p:txBody>
        </p:sp>
      </p:grpSp>
      <p:grpSp>
        <p:nvGrpSpPr>
          <p:cNvPr id="16391" name="Group 34">
            <a:extLst>
              <a:ext uri="{FF2B5EF4-FFF2-40B4-BE49-F238E27FC236}">
                <a16:creationId xmlns:a16="http://schemas.microsoft.com/office/drawing/2014/main" id="{A4CD6183-C600-48DC-8F30-11F1F1F62F15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771901"/>
            <a:ext cx="5410200" cy="665163"/>
            <a:chOff x="1152" y="2818"/>
            <a:chExt cx="3408" cy="419"/>
          </a:xfrm>
        </p:grpSpPr>
        <p:grpSp>
          <p:nvGrpSpPr>
            <p:cNvPr id="16409" name="Group 21">
              <a:extLst>
                <a:ext uri="{FF2B5EF4-FFF2-40B4-BE49-F238E27FC236}">
                  <a16:creationId xmlns:a16="http://schemas.microsoft.com/office/drawing/2014/main" id="{1C3E77E0-21AD-4ADD-B50B-AAE06837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413" name="AutoShape 22">
                <a:extLst>
                  <a:ext uri="{FF2B5EF4-FFF2-40B4-BE49-F238E27FC236}">
                    <a16:creationId xmlns:a16="http://schemas.microsoft.com/office/drawing/2014/main" id="{F0CDEA5E-E60C-4218-89F4-A4E7328E75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14" name="AutoShape 23">
                <a:extLst>
                  <a:ext uri="{FF2B5EF4-FFF2-40B4-BE49-F238E27FC236}">
                    <a16:creationId xmlns:a16="http://schemas.microsoft.com/office/drawing/2014/main" id="{089D78E6-A000-49C4-BAC5-0CDCAA3732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3C408E49-E0E4-4199-98A0-51BCDE3814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0" name="Line 28">
              <a:extLst>
                <a:ext uri="{FF2B5EF4-FFF2-40B4-BE49-F238E27FC236}">
                  <a16:creationId xmlns:a16="http://schemas.microsoft.com/office/drawing/2014/main" id="{5BBDB498-1154-4F4D-881D-24E99955E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Text Box 29">
              <a:extLst>
                <a:ext uri="{FF2B5EF4-FFF2-40B4-BE49-F238E27FC236}">
                  <a16:creationId xmlns:a16="http://schemas.microsoft.com/office/drawing/2014/main" id="{CCBE822E-2EC9-4625-B8C7-A4D0D8B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400" b="1">
                <a:latin typeface="华文楷体" panose="02010600040101010101" pitchFamily="2" charset="-122"/>
              </a:endParaRPr>
            </a:p>
          </p:txBody>
        </p:sp>
        <p:sp>
          <p:nvSpPr>
            <p:cNvPr id="16412" name="Text Box 30">
              <a:extLst>
                <a:ext uri="{FF2B5EF4-FFF2-40B4-BE49-F238E27FC236}">
                  <a16:creationId xmlns:a16="http://schemas.microsoft.com/office/drawing/2014/main" id="{E0565C2E-44B8-42DD-AE50-E072A901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4</a:t>
              </a:r>
            </a:p>
          </p:txBody>
        </p:sp>
      </p:grpSp>
      <p:grpSp>
        <p:nvGrpSpPr>
          <p:cNvPr id="16392" name="Group 33">
            <a:extLst>
              <a:ext uri="{FF2B5EF4-FFF2-40B4-BE49-F238E27FC236}">
                <a16:creationId xmlns:a16="http://schemas.microsoft.com/office/drawing/2014/main" id="{12F9A770-3569-488B-93DD-0352E64F15F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564063"/>
            <a:ext cx="5410200" cy="665162"/>
            <a:chOff x="1152" y="2242"/>
            <a:chExt cx="3408" cy="419"/>
          </a:xfrm>
        </p:grpSpPr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A7F96E00-3CEA-42B0-BE65-FBC91326B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06" name="AutoShape 18">
                <a:extLst>
                  <a:ext uri="{FF2B5EF4-FFF2-40B4-BE49-F238E27FC236}">
                    <a16:creationId xmlns:a16="http://schemas.microsoft.com/office/drawing/2014/main" id="{3F5F58E0-2F25-411D-AAE0-1A9E1EB44C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7" name="AutoShape 19">
                <a:extLst>
                  <a:ext uri="{FF2B5EF4-FFF2-40B4-BE49-F238E27FC236}">
                    <a16:creationId xmlns:a16="http://schemas.microsoft.com/office/drawing/2014/main" id="{1C09873C-563E-43E8-9B28-BE8902341B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4BA56595-FB58-4A4A-B444-E80734B93C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03" name="Line 25">
              <a:extLst>
                <a:ext uri="{FF2B5EF4-FFF2-40B4-BE49-F238E27FC236}">
                  <a16:creationId xmlns:a16="http://schemas.microsoft.com/office/drawing/2014/main" id="{1BD4DD53-54F9-420D-B357-216A64E1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Text Box 26">
              <a:extLst>
                <a:ext uri="{FF2B5EF4-FFF2-40B4-BE49-F238E27FC236}">
                  <a16:creationId xmlns:a16="http://schemas.microsoft.com/office/drawing/2014/main" id="{88F71E0B-BBFA-4026-A1B8-57FD63456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模型评估与选择</a:t>
              </a:r>
            </a:p>
          </p:txBody>
        </p:sp>
        <p:sp>
          <p:nvSpPr>
            <p:cNvPr id="16405" name="Text Box 27">
              <a:extLst>
                <a:ext uri="{FF2B5EF4-FFF2-40B4-BE49-F238E27FC236}">
                  <a16:creationId xmlns:a16="http://schemas.microsoft.com/office/drawing/2014/main" id="{C569D1A0-13DB-4652-ABEF-B5C6D8DEA7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5</a:t>
              </a:r>
            </a:p>
          </p:txBody>
        </p:sp>
      </p:grpSp>
      <p:grpSp>
        <p:nvGrpSpPr>
          <p:cNvPr id="16393" name="Group 34">
            <a:extLst>
              <a:ext uri="{FF2B5EF4-FFF2-40B4-BE49-F238E27FC236}">
                <a16:creationId xmlns:a16="http://schemas.microsoft.com/office/drawing/2014/main" id="{6580D95D-365A-492D-BDE5-96D388F82F50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5356226"/>
            <a:ext cx="5410200" cy="665163"/>
            <a:chOff x="1152" y="2818"/>
            <a:chExt cx="3408" cy="419"/>
          </a:xfrm>
        </p:grpSpPr>
        <p:grpSp>
          <p:nvGrpSpPr>
            <p:cNvPr id="16395" name="Group 21">
              <a:extLst>
                <a:ext uri="{FF2B5EF4-FFF2-40B4-BE49-F238E27FC236}">
                  <a16:creationId xmlns:a16="http://schemas.microsoft.com/office/drawing/2014/main" id="{FF7C9D9E-4091-4BCE-A195-55AF71FF3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399" name="AutoShape 22">
                <a:extLst>
                  <a:ext uri="{FF2B5EF4-FFF2-40B4-BE49-F238E27FC236}">
                    <a16:creationId xmlns:a16="http://schemas.microsoft.com/office/drawing/2014/main" id="{3A42F23E-A3C8-45B1-BC85-A9B2A21580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0" name="AutoShape 23">
                <a:extLst>
                  <a:ext uri="{FF2B5EF4-FFF2-40B4-BE49-F238E27FC236}">
                    <a16:creationId xmlns:a16="http://schemas.microsoft.com/office/drawing/2014/main" id="{8BC02BE9-ECD9-4635-8F4D-E977964B2A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51" name="AutoShape 24">
                <a:extLst>
                  <a:ext uri="{FF2B5EF4-FFF2-40B4-BE49-F238E27FC236}">
                    <a16:creationId xmlns:a16="http://schemas.microsoft.com/office/drawing/2014/main" id="{6234C2B4-50D4-4DB5-B6AF-BD2B5CF25C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140DD28F-C2DA-4E63-AFF2-CBB38AA8B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Text Box 29">
              <a:extLst>
                <a:ext uri="{FF2B5EF4-FFF2-40B4-BE49-F238E27FC236}">
                  <a16:creationId xmlns:a16="http://schemas.microsoft.com/office/drawing/2014/main" id="{C59035A9-8FAA-4188-A331-3EDE8787A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20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提高分类准确率的技术</a:t>
              </a:r>
            </a:p>
          </p:txBody>
        </p:sp>
        <p:sp>
          <p:nvSpPr>
            <p:cNvPr id="16398" name="Text Box 30">
              <a:extLst>
                <a:ext uri="{FF2B5EF4-FFF2-40B4-BE49-F238E27FC236}">
                  <a16:creationId xmlns:a16="http://schemas.microsoft.com/office/drawing/2014/main" id="{4A631316-3613-46C4-B05D-847FAEC86E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6</a:t>
              </a:r>
            </a:p>
          </p:txBody>
        </p:sp>
      </p:grpSp>
      <p:sp>
        <p:nvSpPr>
          <p:cNvPr id="16394" name="Text Box 26">
            <a:extLst>
              <a:ext uri="{FF2B5EF4-FFF2-40B4-BE49-F238E27FC236}">
                <a16:creationId xmlns:a16="http://schemas.microsoft.com/office/drawing/2014/main" id="{2359C566-6DD6-4F03-B92E-9C27BCEC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428" y="3794909"/>
            <a:ext cx="14670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zh-CN" altLang="en-US" b="1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11818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151">
        <p:blinds dir="vert"/>
      </p:transition>
    </mc:Choice>
    <mc:Fallback xmlns="">
      <p:transition spd="slow" advTm="16151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0FA0A8F8-AF8B-489C-B7DE-18BD23A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ED78F0F7-D958-4805-A712-13F44BCAEE84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7410" name="标题 1">
            <a:extLst>
              <a:ext uri="{FF2B5EF4-FFF2-40B4-BE49-F238E27FC236}">
                <a16:creationId xmlns:a16="http://schemas.microsoft.com/office/drawing/2014/main" id="{8885FDDC-4A92-48A5-A8AA-8F31A9D09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j-ea"/>
              </a:rPr>
              <a:t>什么是分类，什么是预测</a:t>
            </a:r>
            <a:r>
              <a:rPr lang="en-US" altLang="zh-CN" b="0" dirty="0">
                <a:latin typeface="+mj-ea"/>
              </a:rPr>
              <a:t>(1/2)</a:t>
            </a:r>
            <a:endParaRPr b="0" dirty="0">
              <a:latin typeface="+mj-ea"/>
            </a:endParaRP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CECC9F26-7ADD-494E-AC39-86D92FDB6B0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b="1">
                <a:solidFill>
                  <a:srgbClr val="223BF4"/>
                </a:solidFill>
              </a:rPr>
              <a:t>分类</a:t>
            </a:r>
            <a:r>
              <a:rPr lang="en-US" altLang="zh-CN" b="1">
                <a:solidFill>
                  <a:srgbClr val="223BF4"/>
                </a:solidFill>
              </a:rPr>
              <a:t>( classification )</a:t>
            </a:r>
            <a:r>
              <a:rPr b="1">
                <a:solidFill>
                  <a:srgbClr val="223BF4"/>
                </a:solidFill>
              </a:rPr>
              <a:t>：</a:t>
            </a:r>
            <a:r>
              <a:t>构造一个模型或</a:t>
            </a:r>
            <a:r>
              <a:rPr>
                <a:solidFill>
                  <a:srgbClr val="FF0000"/>
                </a:solidFill>
              </a:rPr>
              <a:t>分类器</a:t>
            </a:r>
            <a:r>
              <a:rPr lang="en-US" altLang="zh-CN">
                <a:solidFill>
                  <a:srgbClr val="121328"/>
                </a:solidFill>
              </a:rPr>
              <a:t>( classifier )</a:t>
            </a:r>
            <a:r>
              <a:t>来预测</a:t>
            </a:r>
            <a:r>
              <a:rPr>
                <a:solidFill>
                  <a:srgbClr val="FF0000"/>
                </a:solidFill>
              </a:rPr>
              <a:t>类标号</a:t>
            </a:r>
            <a:r>
              <a:t>。</a:t>
            </a:r>
            <a:endParaRPr lang="en-US" altLang="zh-CN"/>
          </a:p>
          <a:p>
            <a:pPr lvl="1" eaLnBrk="1" hangingPunct="1"/>
            <a:r>
              <a:rPr sz="2800"/>
              <a:t>如贷款的“安全”或“风险”</a:t>
            </a:r>
            <a:endParaRPr lang="en-US" sz="2800"/>
          </a:p>
          <a:p>
            <a:pPr lvl="1" eaLnBrk="1" hangingPunct="1"/>
            <a:r>
              <a:rPr sz="2800"/>
              <a:t>销售数据的“是”或“否”。</a:t>
            </a:r>
            <a:endParaRPr lang="en-US" altLang="zh-CN" sz="2800"/>
          </a:p>
          <a:p>
            <a:pPr eaLnBrk="1" hangingPunct="1"/>
            <a:r>
              <a:rPr b="1">
                <a:solidFill>
                  <a:srgbClr val="223BF4"/>
                </a:solidFill>
              </a:rPr>
              <a:t>数值预测</a:t>
            </a:r>
            <a:r>
              <a:rPr lang="en-US" altLang="zh-CN" b="1">
                <a:solidFill>
                  <a:srgbClr val="223BF4"/>
                </a:solidFill>
              </a:rPr>
              <a:t>( numeric prediction )</a:t>
            </a:r>
            <a:r>
              <a:t>：构造一个</a:t>
            </a:r>
            <a:r>
              <a:rPr>
                <a:solidFill>
                  <a:srgbClr val="FF0000"/>
                </a:solidFill>
              </a:rPr>
              <a:t>连续值函数</a:t>
            </a:r>
            <a:r>
              <a:t>模型，预测</a:t>
            </a:r>
            <a:r>
              <a:rPr>
                <a:solidFill>
                  <a:srgbClr val="FF0000"/>
                </a:solidFill>
              </a:rPr>
              <a:t>有序值</a:t>
            </a:r>
            <a:r>
              <a:t>。这种模型是</a:t>
            </a:r>
            <a:r>
              <a:rPr>
                <a:solidFill>
                  <a:srgbClr val="FF0000"/>
                </a:solidFill>
              </a:rPr>
              <a:t>预测器</a:t>
            </a:r>
            <a:r>
              <a:rPr lang="en-US" altLang="zh-CN">
                <a:solidFill>
                  <a:srgbClr val="121328"/>
                </a:solidFill>
              </a:rPr>
              <a:t>( predator )</a:t>
            </a:r>
            <a:r>
              <a:t>。</a:t>
            </a:r>
            <a:endParaRPr lang="en-US" altLang="zh-CN"/>
          </a:p>
          <a:p>
            <a:pPr lvl="1" eaLnBrk="1" hangingPunct="1"/>
            <a:r>
              <a:rPr sz="2800">
                <a:latin typeface="楷体" panose="02010609060101010101" pitchFamily="49" charset="-122"/>
              </a:rPr>
              <a:t>如通用电子预测一位给定的顾客一次销售期间将花多少钱。</a:t>
            </a:r>
            <a:endParaRPr lang="en-US" altLang="zh-CN" sz="2800">
              <a:latin typeface="楷体" panose="02010609060101010101" pitchFamily="49" charset="-122"/>
            </a:endParaRPr>
          </a:p>
          <a:p>
            <a:pPr eaLnBrk="1" hangingPunct="1"/>
            <a:endParaRPr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9EA400C-6AF2-4EED-AE8D-BC1F5ADE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201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6490"/>
    </mc:Choice>
    <mc:Fallback xmlns="">
      <p:transition advTm="66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A6EBA1FE-99A4-4E77-882F-FDAECA796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>
                <a:latin typeface="+mj-ea"/>
              </a:rPr>
              <a:t>什么是分类，什么是预测</a:t>
            </a:r>
            <a:r>
              <a:rPr lang="en-US" altLang="zh-CN" b="0" dirty="0">
                <a:latin typeface="+mj-ea"/>
              </a:rPr>
              <a:t>(2/2)</a:t>
            </a:r>
            <a:endParaRPr b="0" dirty="0">
              <a:latin typeface="+mj-ea"/>
            </a:endParaRP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AA34425F-456C-4C6E-B582-A4636B13DF1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t>如何进行分类？</a:t>
            </a:r>
            <a:endParaRPr lang="en-US" altLang="zh-CN"/>
          </a:p>
          <a:p>
            <a:pPr eaLnBrk="1" hangingPunct="1"/>
            <a:r>
              <a:rPr b="1">
                <a:solidFill>
                  <a:srgbClr val="223BF4"/>
                </a:solidFill>
              </a:rPr>
              <a:t>学习步</a:t>
            </a:r>
            <a:r>
              <a:rPr lang="en-US" altLang="zh-CN" b="1">
                <a:solidFill>
                  <a:srgbClr val="223BF4"/>
                </a:solidFill>
              </a:rPr>
              <a:t>( </a:t>
            </a:r>
            <a:r>
              <a:rPr b="1">
                <a:solidFill>
                  <a:srgbClr val="223BF4"/>
                </a:solidFill>
              </a:rPr>
              <a:t>训练阶段 </a:t>
            </a:r>
            <a:r>
              <a:rPr lang="en-US" altLang="zh-CN" b="1">
                <a:solidFill>
                  <a:srgbClr val="223BF4"/>
                </a:solidFill>
              </a:rPr>
              <a:t>)</a:t>
            </a:r>
            <a:r>
              <a:t>：通过分析</a:t>
            </a:r>
            <a:r>
              <a:rPr>
                <a:solidFill>
                  <a:srgbClr val="FF0000"/>
                </a:solidFill>
              </a:rPr>
              <a:t>训练集</a:t>
            </a:r>
            <a:r>
              <a:t>来构造分类器。</a:t>
            </a:r>
            <a:endParaRPr lang="en-US" altLang="zh-CN"/>
          </a:p>
          <a:p>
            <a:pPr lvl="1" eaLnBrk="1" hangingPunct="1"/>
            <a:r>
              <a:rPr sz="2800"/>
              <a:t>构成训练集的元组称作</a:t>
            </a:r>
            <a:r>
              <a:rPr sz="2800">
                <a:solidFill>
                  <a:srgbClr val="FF0000"/>
                </a:solidFill>
              </a:rPr>
              <a:t>训练元组</a:t>
            </a:r>
            <a:r>
              <a:rPr sz="2800"/>
              <a:t>。</a:t>
            </a:r>
            <a:endParaRPr lang="en-US" altLang="zh-CN" sz="2800"/>
          </a:p>
          <a:p>
            <a:pPr lvl="1" eaLnBrk="1" hangingPunct="1"/>
            <a:r>
              <a:rPr sz="2800"/>
              <a:t>每个训练元组属于一个预先定义的类，由称作</a:t>
            </a:r>
            <a:r>
              <a:rPr sz="2800">
                <a:solidFill>
                  <a:srgbClr val="FF0000"/>
                </a:solidFill>
              </a:rPr>
              <a:t>类标号属性</a:t>
            </a:r>
            <a:r>
              <a:rPr sz="2800"/>
              <a:t>的数据库属性确定。如属性</a:t>
            </a:r>
            <a:r>
              <a:rPr lang="en-US" altLang="zh-CN" sz="2800"/>
              <a:t>loan_decision</a:t>
            </a:r>
            <a:r>
              <a:rPr sz="2800"/>
              <a:t>。</a:t>
            </a:r>
            <a:endParaRPr lang="en-US" altLang="zh-CN" sz="2800">
              <a:ea typeface="SimSun" panose="02010600030101010101" pitchFamily="2" charset="-122"/>
            </a:endParaRPr>
          </a:p>
          <a:p>
            <a:pPr eaLnBrk="1" hangingPunct="1"/>
            <a:r>
              <a:rPr b="1">
                <a:solidFill>
                  <a:srgbClr val="223BF4"/>
                </a:solidFill>
              </a:rPr>
              <a:t>分类：</a:t>
            </a:r>
            <a:r>
              <a:t>使用</a:t>
            </a:r>
            <a:r>
              <a:rPr>
                <a:solidFill>
                  <a:srgbClr val="FF0000"/>
                </a:solidFill>
              </a:rPr>
              <a:t>检验元组</a:t>
            </a:r>
            <a:r>
              <a:t>来</a:t>
            </a:r>
            <a:r>
              <a:rPr b="1">
                <a:solidFill>
                  <a:srgbClr val="223BF4"/>
                </a:solidFill>
              </a:rPr>
              <a:t>评估分类器的准确率</a:t>
            </a:r>
            <a:r>
              <a:t>；准确率可以接受的话，使用分类器</a:t>
            </a:r>
            <a:r>
              <a:rPr b="1">
                <a:solidFill>
                  <a:srgbClr val="223BF4"/>
                </a:solidFill>
              </a:rPr>
              <a:t>预测类标号</a:t>
            </a:r>
            <a:r>
              <a:t>。</a:t>
            </a:r>
            <a:endParaRPr lang="en-US"/>
          </a:p>
          <a:p>
            <a:pPr lvl="1" eaLnBrk="1" hangingPunct="1"/>
            <a:r>
              <a:rPr sz="2800"/>
              <a:t>给定检验集上</a:t>
            </a:r>
            <a:r>
              <a:rPr lang="en-US" sz="2800"/>
              <a:t>,</a:t>
            </a:r>
            <a:r>
              <a:rPr sz="2800"/>
              <a:t>分类器的</a:t>
            </a:r>
            <a:r>
              <a:rPr sz="2800">
                <a:solidFill>
                  <a:srgbClr val="FF0000"/>
                </a:solidFill>
              </a:rPr>
              <a:t>准确率</a:t>
            </a:r>
            <a:r>
              <a:rPr lang="en-US" altLang="zh-CN" sz="2800"/>
              <a:t>( accurary)</a:t>
            </a:r>
            <a:r>
              <a:rPr sz="2800"/>
              <a:t>是正确分类的检验元组所占的百分比。</a:t>
            </a:r>
          </a:p>
          <a:p>
            <a:pPr lvl="1" eaLnBrk="1" hangingPunct="1"/>
            <a:endParaRPr sz="2700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C7822603-3184-47A9-AA71-000480E4D199}"/>
              </a:ext>
            </a:extLst>
          </p:cNvPr>
          <p:cNvSpPr txBox="1">
            <a:spLocks/>
          </p:cNvSpPr>
          <p:nvPr/>
        </p:nvSpPr>
        <p:spPr bwMode="auto">
          <a:xfrm>
            <a:off x="8105775" y="6357939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0CD1DD5-AE7B-4A09-9479-DB1BD243D206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1DDBFDB-D3E6-4A8A-8106-23CDACAF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13754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181"/>
    </mc:Choice>
    <mc:Fallback xmlns="">
      <p:transition advTm="1121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9">
            <a:extLst>
              <a:ext uri="{FF2B5EF4-FFF2-40B4-BE49-F238E27FC236}">
                <a16:creationId xmlns:a16="http://schemas.microsoft.com/office/drawing/2014/main" id="{10A33D64-781F-4FDB-9887-7D35CC09CD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j-ea"/>
              </a:rPr>
              <a:t>数据分类过程</a:t>
            </a:r>
            <a:r>
              <a:rPr lang="en-US" altLang="zh-CN" b="0" dirty="0">
                <a:latin typeface="+mj-ea"/>
              </a:rPr>
              <a:t>(1/2)</a:t>
            </a:r>
            <a:endParaRPr b="0" dirty="0">
              <a:latin typeface="+mj-ea"/>
            </a:endParaRPr>
          </a:p>
        </p:txBody>
      </p:sp>
      <p:sp>
        <p:nvSpPr>
          <p:cNvPr id="19459" name="内容占位符 20">
            <a:extLst>
              <a:ext uri="{FF2B5EF4-FFF2-40B4-BE49-F238E27FC236}">
                <a16:creationId xmlns:a16="http://schemas.microsoft.com/office/drawing/2014/main" id="{CBC559AC-F75C-485A-A34C-B1D395D5E96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sz="2200" dirty="0" err="1"/>
              <a:t>类标号属性是</a:t>
            </a:r>
            <a:r>
              <a:rPr lang="en-US" altLang="zh-CN" sz="2200" dirty="0" err="1"/>
              <a:t>loan_decision,</a:t>
            </a:r>
            <a:r>
              <a:rPr sz="2200" dirty="0" err="1"/>
              <a:t>分类器以分类规则的形式给出</a:t>
            </a:r>
            <a:endParaRPr sz="2200" dirty="0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8FC333BA-2211-434A-ABE5-894C86770596}"/>
              </a:ext>
            </a:extLst>
          </p:cNvPr>
          <p:cNvSpPr txBox="1">
            <a:spLocks/>
          </p:cNvSpPr>
          <p:nvPr/>
        </p:nvSpPr>
        <p:spPr bwMode="auto">
          <a:xfrm>
            <a:off x="8399463" y="6537326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B68227A-6FF9-441C-AADC-A82730540E25}" type="slidenum">
              <a:rPr lang="zh-CN" altLang="en-US" sz="1400">
                <a:latin typeface="Arial" panose="020B0604020202020204" pitchFamily="34" charset="0"/>
                <a:ea typeface="SimSun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0F5090-4BC2-411D-9142-9D2A8C94BCBF}"/>
              </a:ext>
            </a:extLst>
          </p:cNvPr>
          <p:cNvGraphicFramePr>
            <a:graphicFrameLocks noGrp="1"/>
          </p:cNvGraphicFramePr>
          <p:nvPr/>
        </p:nvGraphicFramePr>
        <p:xfrm>
          <a:off x="1666875" y="2305051"/>
          <a:ext cx="4929188" cy="2981337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name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Age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income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loan_decision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sandy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young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risky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bill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young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risky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caroline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middle_aged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high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rick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middle_aged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risky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susan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senior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claire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senior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medium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8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joe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middle_aged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high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83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91439" marR="91439" marT="45674" marB="4567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220F18A5-DE53-4085-A956-77C0B0E3DFF5}"/>
              </a:ext>
            </a:extLst>
          </p:cNvPr>
          <p:cNvSpPr/>
          <p:nvPr/>
        </p:nvSpPr>
        <p:spPr>
          <a:xfrm>
            <a:off x="7096126" y="1273176"/>
            <a:ext cx="1357313" cy="5000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</a:rPr>
              <a:t>分类算法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92BAE00-E50C-46DB-8839-FD58EBE71E3B}"/>
              </a:ext>
            </a:extLst>
          </p:cNvPr>
          <p:cNvCxnSpPr>
            <a:endCxn id="7" idx="1"/>
          </p:cNvCxnSpPr>
          <p:nvPr/>
        </p:nvCxnSpPr>
        <p:spPr>
          <a:xfrm flipV="1">
            <a:off x="4810125" y="1524000"/>
            <a:ext cx="2286000" cy="46355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7CB56B8-B164-48A5-83BB-8EFE0607A74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7704138" y="1844676"/>
            <a:ext cx="714375" cy="571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8FFC0F2-63E0-4333-9297-539C07C2A6FE}"/>
              </a:ext>
            </a:extLst>
          </p:cNvPr>
          <p:cNvSpPr/>
          <p:nvPr/>
        </p:nvSpPr>
        <p:spPr>
          <a:xfrm>
            <a:off x="6810376" y="3059113"/>
            <a:ext cx="3286125" cy="201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</a:rPr>
              <a:t>IF age=young THEN loan_decision = risky</a:t>
            </a:r>
          </a:p>
          <a:p>
            <a:pPr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</a:rPr>
              <a:t>IF income = high THEN loan_decision = safe</a:t>
            </a:r>
          </a:p>
          <a:p>
            <a:pPr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</a:rPr>
              <a:t>IF age = middle_aged AND income = low       THEN loan_decision  = riskey</a:t>
            </a:r>
          </a:p>
          <a:p>
            <a:pPr eaLnBrk="1" hangingPunct="1">
              <a:defRPr/>
            </a:pPr>
            <a:r>
              <a:rPr lang="en-US" altLang="zh-CN" sz="1100">
                <a:solidFill>
                  <a:srgbClr val="FFFFFF"/>
                </a:solidFill>
                <a:latin typeface="Times New Roman" panose="02020603050405020304" pitchFamily="18" charset="0"/>
              </a:rPr>
              <a:t>……</a:t>
            </a:r>
            <a:endParaRPr lang="zh-CN" altLang="en-US" sz="11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17" name="TextBox 10">
            <a:extLst>
              <a:ext uri="{FF2B5EF4-FFF2-40B4-BE49-F238E27FC236}">
                <a16:creationId xmlns:a16="http://schemas.microsoft.com/office/drawing/2014/main" id="{30F71BBE-B229-4623-B136-99ED65E0C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031" y="5947682"/>
            <a:ext cx="5000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223BF4"/>
                </a:solidFill>
                <a:latin typeface="华文楷体" panose="02010600040101010101" pitchFamily="2" charset="-122"/>
              </a:rPr>
              <a:t>a)</a:t>
            </a:r>
            <a:r>
              <a:rPr lang="zh-CN" altLang="en-US" sz="2400" b="1" dirty="0">
                <a:solidFill>
                  <a:srgbClr val="223BF4"/>
                </a:solidFill>
                <a:latin typeface="华文楷体" panose="02010600040101010101" pitchFamily="2" charset="-122"/>
              </a:rPr>
              <a:t>学习：用分类算法分析训练数据</a:t>
            </a:r>
          </a:p>
        </p:txBody>
      </p:sp>
      <p:grpSp>
        <p:nvGrpSpPr>
          <p:cNvPr id="19518" name="组合 11">
            <a:extLst>
              <a:ext uri="{FF2B5EF4-FFF2-40B4-BE49-F238E27FC236}">
                <a16:creationId xmlns:a16="http://schemas.microsoft.com/office/drawing/2014/main" id="{494C480D-37E9-4C8C-AB89-9DB368D48139}"/>
              </a:ext>
            </a:extLst>
          </p:cNvPr>
          <p:cNvGrpSpPr>
            <a:grpSpLocks/>
          </p:cNvGrpSpPr>
          <p:nvPr/>
        </p:nvGrpSpPr>
        <p:grpSpPr bwMode="auto">
          <a:xfrm>
            <a:off x="6810376" y="2487613"/>
            <a:ext cx="3000375" cy="571500"/>
            <a:chOff x="5286380" y="4143380"/>
            <a:chExt cx="3000396" cy="571504"/>
          </a:xfrm>
        </p:grpSpPr>
        <p:sp>
          <p:nvSpPr>
            <p:cNvPr id="13" name="流程图: 磁盘 12">
              <a:extLst>
                <a:ext uri="{FF2B5EF4-FFF2-40B4-BE49-F238E27FC236}">
                  <a16:creationId xmlns:a16="http://schemas.microsoft.com/office/drawing/2014/main" id="{80BD6EB7-EF09-4BF7-8862-68A9A0E97F50}"/>
                </a:ext>
              </a:extLst>
            </p:cNvPr>
            <p:cNvSpPr/>
            <p:nvPr/>
          </p:nvSpPr>
          <p:spPr>
            <a:xfrm>
              <a:off x="6357951" y="4143380"/>
              <a:ext cx="928693" cy="57150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分类规则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3647570-D654-4A9B-B621-4C2666D3BF2A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5286380" y="4429132"/>
              <a:ext cx="1071571" cy="28575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E261DC1-03FE-438F-B85B-85C1BBDEA6D5}"/>
                </a:ext>
              </a:extLst>
            </p:cNvPr>
            <p:cNvCxnSpPr>
              <a:endCxn id="13" idx="4"/>
            </p:cNvCxnSpPr>
            <p:nvPr/>
          </p:nvCxnSpPr>
          <p:spPr>
            <a:xfrm rot="10800000">
              <a:off x="7286644" y="4429132"/>
              <a:ext cx="1000132" cy="28575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19" name="组合 15">
            <a:extLst>
              <a:ext uri="{FF2B5EF4-FFF2-40B4-BE49-F238E27FC236}">
                <a16:creationId xmlns:a16="http://schemas.microsoft.com/office/drawing/2014/main" id="{09CA57C7-61FE-4924-9714-318073041B65}"/>
              </a:ext>
            </a:extLst>
          </p:cNvPr>
          <p:cNvGrpSpPr>
            <a:grpSpLocks/>
          </p:cNvGrpSpPr>
          <p:nvPr/>
        </p:nvGrpSpPr>
        <p:grpSpPr bwMode="auto">
          <a:xfrm>
            <a:off x="1952625" y="1701800"/>
            <a:ext cx="2857500" cy="642938"/>
            <a:chOff x="428596" y="3357562"/>
            <a:chExt cx="2857520" cy="642942"/>
          </a:xfrm>
        </p:grpSpPr>
        <p:sp>
          <p:nvSpPr>
            <p:cNvPr id="17" name="流程图: 磁盘 16">
              <a:extLst>
                <a:ext uri="{FF2B5EF4-FFF2-40B4-BE49-F238E27FC236}">
                  <a16:creationId xmlns:a16="http://schemas.microsoft.com/office/drawing/2014/main" id="{67C4BA3D-8783-460C-AFDF-70AECE15C815}"/>
                </a:ext>
              </a:extLst>
            </p:cNvPr>
            <p:cNvSpPr/>
            <p:nvPr/>
          </p:nvSpPr>
          <p:spPr>
            <a:xfrm>
              <a:off x="2357423" y="3357562"/>
              <a:ext cx="928693" cy="57150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训练数据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D4433E5-2448-48F1-8295-1377B60B2C13}"/>
                </a:ext>
              </a:extLst>
            </p:cNvPr>
            <p:cNvCxnSpPr>
              <a:stCxn id="17" idx="2"/>
            </p:cNvCxnSpPr>
            <p:nvPr/>
          </p:nvCxnSpPr>
          <p:spPr>
            <a:xfrm rot="10800000" flipV="1">
              <a:off x="428596" y="3643314"/>
              <a:ext cx="1928827" cy="35719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B7134D9-9909-4D84-82CB-40BE97E62448}"/>
              </a:ext>
            </a:extLst>
          </p:cNvPr>
          <p:cNvCxnSpPr/>
          <p:nvPr/>
        </p:nvCxnSpPr>
        <p:spPr>
          <a:xfrm>
            <a:off x="4810125" y="1987550"/>
            <a:ext cx="1714500" cy="2857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页脚占位符 3">
            <a:extLst>
              <a:ext uri="{FF2B5EF4-FFF2-40B4-BE49-F238E27FC236}">
                <a16:creationId xmlns:a16="http://schemas.microsoft.com/office/drawing/2014/main" id="{8944E8D0-E9DA-4BC4-9B36-A1B23306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3435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031"/>
    </mc:Choice>
    <mc:Fallback xmlns="">
      <p:transition advTm="410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FDFED5A6-CC0A-46B1-871C-95E5E97F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BB65186F-F703-49C2-920D-9ADE7E0CA34A}" type="slidenum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zh-CN" altLang="en-US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0482" name="标题 1">
            <a:extLst>
              <a:ext uri="{FF2B5EF4-FFF2-40B4-BE49-F238E27FC236}">
                <a16:creationId xmlns:a16="http://schemas.microsoft.com/office/drawing/2014/main" id="{B1CB6D2F-DFCF-488E-9206-5EA4554F1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0" dirty="0" err="1"/>
              <a:t>数据分类过程</a:t>
            </a:r>
            <a:r>
              <a:rPr lang="en-US" altLang="zh-CN" b="0" dirty="0"/>
              <a:t>(2/2)</a:t>
            </a:r>
            <a:endParaRPr b="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8AB6F39-E1BB-4ABF-8B05-444C10B33739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3468688"/>
          <a:ext cx="4643438" cy="166211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name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Age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income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loan_decision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Juan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senior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Sylvia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middle_aged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low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risky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Anne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middle_aged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high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safe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722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……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516" name="组合 6">
            <a:extLst>
              <a:ext uri="{FF2B5EF4-FFF2-40B4-BE49-F238E27FC236}">
                <a16:creationId xmlns:a16="http://schemas.microsoft.com/office/drawing/2014/main" id="{F0D66058-4258-4AA3-99A5-88970FD05307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867025"/>
            <a:ext cx="2857500" cy="642938"/>
            <a:chOff x="428596" y="3357562"/>
            <a:chExt cx="2857520" cy="642942"/>
          </a:xfrm>
        </p:grpSpPr>
        <p:sp>
          <p:nvSpPr>
            <p:cNvPr id="8" name="流程图: 磁盘 7">
              <a:extLst>
                <a:ext uri="{FF2B5EF4-FFF2-40B4-BE49-F238E27FC236}">
                  <a16:creationId xmlns:a16="http://schemas.microsoft.com/office/drawing/2014/main" id="{1913DB5F-7FB5-4C5B-B361-5E7A610BA706}"/>
                </a:ext>
              </a:extLst>
            </p:cNvPr>
            <p:cNvSpPr/>
            <p:nvPr/>
          </p:nvSpPr>
          <p:spPr>
            <a:xfrm>
              <a:off x="2357423" y="3357562"/>
              <a:ext cx="928693" cy="57150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检验数据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3CC8911-4F2D-4F7E-9031-76E90DB98129}"/>
                </a:ext>
              </a:extLst>
            </p:cNvPr>
            <p:cNvCxnSpPr>
              <a:stCxn id="8" idx="2"/>
            </p:cNvCxnSpPr>
            <p:nvPr/>
          </p:nvCxnSpPr>
          <p:spPr>
            <a:xfrm rot="10800000" flipV="1">
              <a:off x="428596" y="3643314"/>
              <a:ext cx="1928827" cy="35719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98325B-92DE-46AB-A067-A87CA0998732}"/>
              </a:ext>
            </a:extLst>
          </p:cNvPr>
          <p:cNvCxnSpPr/>
          <p:nvPr/>
        </p:nvCxnSpPr>
        <p:spPr>
          <a:xfrm>
            <a:off x="4838700" y="3152775"/>
            <a:ext cx="1714500" cy="2857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AB503C4C-6F77-4CBC-A5B1-76110B28FF57}"/>
              </a:ext>
            </a:extLst>
          </p:cNvPr>
          <p:cNvSpPr/>
          <p:nvPr/>
        </p:nvSpPr>
        <p:spPr>
          <a:xfrm>
            <a:off x="5553076" y="1223963"/>
            <a:ext cx="1357313" cy="5000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>
                <a:solidFill>
                  <a:srgbClr val="FFFFFF"/>
                </a:solidFill>
                <a:latin typeface="Times New Roman" panose="02020603050405020304" pitchFamily="18" charset="0"/>
              </a:rPr>
              <a:t>分类规则</a:t>
            </a:r>
          </a:p>
        </p:txBody>
      </p:sp>
      <p:grpSp>
        <p:nvGrpSpPr>
          <p:cNvPr id="20519" name="组合 11">
            <a:extLst>
              <a:ext uri="{FF2B5EF4-FFF2-40B4-BE49-F238E27FC236}">
                <a16:creationId xmlns:a16="http://schemas.microsoft.com/office/drawing/2014/main" id="{58886A94-F946-430A-94E7-B7DF2DBB27E2}"/>
              </a:ext>
            </a:extLst>
          </p:cNvPr>
          <p:cNvGrpSpPr>
            <a:grpSpLocks/>
          </p:cNvGrpSpPr>
          <p:nvPr/>
        </p:nvGrpSpPr>
        <p:grpSpPr bwMode="auto">
          <a:xfrm>
            <a:off x="6910389" y="2867025"/>
            <a:ext cx="3000375" cy="571500"/>
            <a:chOff x="5286380" y="4143380"/>
            <a:chExt cx="3000396" cy="571504"/>
          </a:xfrm>
        </p:grpSpPr>
        <p:sp>
          <p:nvSpPr>
            <p:cNvPr id="13" name="流程图: 磁盘 12">
              <a:extLst>
                <a:ext uri="{FF2B5EF4-FFF2-40B4-BE49-F238E27FC236}">
                  <a16:creationId xmlns:a16="http://schemas.microsoft.com/office/drawing/2014/main" id="{2CBC26B6-2C1E-43CC-9356-837918B730BD}"/>
                </a:ext>
              </a:extLst>
            </p:cNvPr>
            <p:cNvSpPr/>
            <p:nvPr/>
          </p:nvSpPr>
          <p:spPr>
            <a:xfrm>
              <a:off x="6357949" y="4143380"/>
              <a:ext cx="928695" cy="57150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新数据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33DABFA-DB5F-49E2-8F2A-E393E20053BF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5286380" y="4429132"/>
              <a:ext cx="1071569" cy="28575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2EA0A56-DCA7-43C6-BC88-155F39F63FBF}"/>
                </a:ext>
              </a:extLst>
            </p:cNvPr>
            <p:cNvCxnSpPr>
              <a:endCxn id="13" idx="4"/>
            </p:cNvCxnSpPr>
            <p:nvPr/>
          </p:nvCxnSpPr>
          <p:spPr>
            <a:xfrm rot="10800000">
              <a:off x="7286644" y="4429132"/>
              <a:ext cx="1000132" cy="28575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20" name="TextBox 15">
            <a:extLst>
              <a:ext uri="{FF2B5EF4-FFF2-40B4-BE49-F238E27FC236}">
                <a16:creationId xmlns:a16="http://schemas.microsoft.com/office/drawing/2014/main" id="{EEDD96E7-A471-44F0-A5A1-E5C941529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3571875"/>
            <a:ext cx="28368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( John Henry,middle_aged,low )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Loan_decision?</a:t>
            </a:r>
            <a:endParaRPr lang="zh-CN" altLang="en-US" sz="1600">
              <a:ea typeface="SimSun" panose="02010600030101010101" pitchFamily="2" charset="-122"/>
            </a:endParaRPr>
          </a:p>
        </p:txBody>
      </p:sp>
      <p:sp>
        <p:nvSpPr>
          <p:cNvPr id="20521" name="TextBox 16">
            <a:extLst>
              <a:ext uri="{FF2B5EF4-FFF2-40B4-BE49-F238E27FC236}">
                <a16:creationId xmlns:a16="http://schemas.microsoft.com/office/drawing/2014/main" id="{DC8B3A10-EEF0-419E-8562-F9438DDB2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714875"/>
            <a:ext cx="596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risky</a:t>
            </a:r>
            <a:endParaRPr lang="zh-CN" altLang="en-US" sz="1600">
              <a:ea typeface="SimSun" panose="0201060003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7F14274-A13E-47C6-B137-ED504C2CCAC0}"/>
              </a:ext>
            </a:extLst>
          </p:cNvPr>
          <p:cNvCxnSpPr>
            <a:stCxn id="11" idx="2"/>
          </p:cNvCxnSpPr>
          <p:nvPr/>
        </p:nvCxnSpPr>
        <p:spPr>
          <a:xfrm rot="5400000">
            <a:off x="4732338" y="1366838"/>
            <a:ext cx="1143000" cy="18573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93144E2-15CE-4D7D-985A-E06B4D6ECA69}"/>
              </a:ext>
            </a:extLst>
          </p:cNvPr>
          <p:cNvCxnSpPr/>
          <p:nvPr/>
        </p:nvCxnSpPr>
        <p:spPr>
          <a:xfrm rot="16200000" flipH="1">
            <a:off x="8323263" y="4416425"/>
            <a:ext cx="571500" cy="2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1528EDD-03EE-407F-93D0-38A284A92EF3}"/>
              </a:ext>
            </a:extLst>
          </p:cNvPr>
          <p:cNvCxnSpPr>
            <a:endCxn id="11" idx="2"/>
          </p:cNvCxnSpPr>
          <p:nvPr/>
        </p:nvCxnSpPr>
        <p:spPr>
          <a:xfrm rot="16200000" flipV="1">
            <a:off x="6768307" y="1188244"/>
            <a:ext cx="1143000" cy="22145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25" name="TextBox 29">
            <a:extLst>
              <a:ext uri="{FF2B5EF4-FFF2-40B4-BE49-F238E27FC236}">
                <a16:creationId xmlns:a16="http://schemas.microsoft.com/office/drawing/2014/main" id="{CDF22864-990C-41FF-8957-BBEDD175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9" y="5143501"/>
            <a:ext cx="634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>
                <a:solidFill>
                  <a:srgbClr val="223BF4"/>
                </a:solidFill>
                <a:latin typeface="华文楷体" panose="02010600040101010101" pitchFamily="2" charset="-122"/>
              </a:rPr>
              <a:t>b)</a:t>
            </a:r>
            <a:r>
              <a:rPr lang="zh-CN" altLang="en-US" sz="2400" b="1">
                <a:solidFill>
                  <a:srgbClr val="223BF4"/>
                </a:solidFill>
                <a:latin typeface="华文楷体" panose="02010600040101010101" pitchFamily="2" charset="-122"/>
              </a:rPr>
              <a:t>分类：检验数据用于评估分类规则的准确率</a:t>
            </a:r>
          </a:p>
        </p:txBody>
      </p:sp>
      <p:sp>
        <p:nvSpPr>
          <p:cNvPr id="20526" name="TextBox 32">
            <a:extLst>
              <a:ext uri="{FF2B5EF4-FFF2-40B4-BE49-F238E27FC236}">
                <a16:creationId xmlns:a16="http://schemas.microsoft.com/office/drawing/2014/main" id="{F7940F7D-C0E0-4E73-B3ED-57F3FAAE9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9" y="5715001"/>
            <a:ext cx="75199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>
                <a:latin typeface="华文楷体" panose="02010600040101010101" pitchFamily="2" charset="-122"/>
              </a:rPr>
              <a:t>如果准确率是可以接受的话，规则用于新的数据元组分类</a:t>
            </a:r>
          </a:p>
        </p:txBody>
      </p:sp>
      <p:sp>
        <p:nvSpPr>
          <p:cNvPr id="22" name="页脚占位符 3">
            <a:extLst>
              <a:ext uri="{FF2B5EF4-FFF2-40B4-BE49-F238E27FC236}">
                <a16:creationId xmlns:a16="http://schemas.microsoft.com/office/drawing/2014/main" id="{869C79B9-C5EE-436F-AF10-C997654F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1482" y="6446904"/>
            <a:ext cx="4114800" cy="365125"/>
          </a:xfrm>
        </p:spPr>
        <p:txBody>
          <a:bodyPr/>
          <a:lstStyle/>
          <a:p>
            <a:r>
              <a:rPr kumimoji="1" lang="zh-TW" altLang="en-US" dirty="0"/>
              <a:t>人工智能学院        数据挖掘        </a:t>
            </a:r>
            <a:r>
              <a:rPr kumimoji="1" lang="zh-CN" altLang="en-US" dirty="0"/>
              <a:t>课程团队</a:t>
            </a:r>
          </a:p>
        </p:txBody>
      </p:sp>
    </p:spTree>
    <p:extLst>
      <p:ext uri="{BB962C8B-B14F-4D97-AF65-F5344CB8AC3E}">
        <p14:creationId xmlns:p14="http://schemas.microsoft.com/office/powerpoint/2010/main" val="23439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290"/>
    </mc:Choice>
    <mc:Fallback xmlns="">
      <p:transition advTm="612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灯片编号占位符 4">
            <a:extLst>
              <a:ext uri="{FF2B5EF4-FFF2-40B4-BE49-F238E27FC236}">
                <a16:creationId xmlns:a16="http://schemas.microsoft.com/office/drawing/2014/main" id="{272D4D2C-FB9A-4AF7-AE82-EAE02FB7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4A02CA89-B8D4-44E9-AF5F-4BBCD1B5AE85}" type="slidenum">
              <a:rPr lang="zh-CN" altLang="en-US" sz="1400">
                <a:latin typeface="华文楷体" panose="02010600040101010101" pitchFamily="2" charset="-122"/>
                <a:ea typeface="楷体_GB2312" pitchFamily="49" charset="-122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CN" altLang="en-US" sz="1400">
              <a:latin typeface="华文楷体" panose="02010600040101010101" pitchFamily="2" charset="-122"/>
              <a:ea typeface="楷体_GB2312" pitchFamily="49" charset="-122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F7E4909-459C-41EA-951B-406E26E5E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b="0" dirty="0" err="1">
                <a:latin typeface="+mn-ea"/>
                <a:ea typeface="+mn-ea"/>
              </a:rPr>
              <a:t>分类</a:t>
            </a:r>
            <a:endParaRPr b="0" dirty="0">
              <a:latin typeface="+mn-ea"/>
              <a:ea typeface="+mn-ea"/>
            </a:endParaRP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4D4E8203-D622-4582-BD8E-1CF03B6EB075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1395413"/>
            <a:ext cx="5410200" cy="665162"/>
            <a:chOff x="1152" y="1104"/>
            <a:chExt cx="3408" cy="419"/>
          </a:xfrm>
        </p:grpSpPr>
        <p:grpSp>
          <p:nvGrpSpPr>
            <p:cNvPr id="16430" name="Group 3">
              <a:extLst>
                <a:ext uri="{FF2B5EF4-FFF2-40B4-BE49-F238E27FC236}">
                  <a16:creationId xmlns:a16="http://schemas.microsoft.com/office/drawing/2014/main" id="{786684C0-9ED9-4A58-BBF1-2F465137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6434" name="AutoShape 4">
                <a:extLst>
                  <a:ext uri="{FF2B5EF4-FFF2-40B4-BE49-F238E27FC236}">
                    <a16:creationId xmlns:a16="http://schemas.microsoft.com/office/drawing/2014/main" id="{29E23B9D-70D6-46DB-8FEE-A7F1FBCBAB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35" name="AutoShape 5">
                <a:extLst>
                  <a:ext uri="{FF2B5EF4-FFF2-40B4-BE49-F238E27FC236}">
                    <a16:creationId xmlns:a16="http://schemas.microsoft.com/office/drawing/2014/main" id="{B465C088-0D4A-4F56-AD98-7302348B9C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88A67D03-B38E-4F97-A49C-E2266E96F0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31" name="Line 11">
              <a:extLst>
                <a:ext uri="{FF2B5EF4-FFF2-40B4-BE49-F238E27FC236}">
                  <a16:creationId xmlns:a16="http://schemas.microsoft.com/office/drawing/2014/main" id="{362A8CA9-D560-4A0E-A2BB-BDB61A99D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Text Box 12">
              <a:extLst>
                <a:ext uri="{FF2B5EF4-FFF2-40B4-BE49-F238E27FC236}">
                  <a16:creationId xmlns:a16="http://schemas.microsoft.com/office/drawing/2014/main" id="{4043D450-E7CF-4E10-B946-EB02138EA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152"/>
              <a:ext cx="8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kumimoji="1" lang="zh-CN" altLang="en-US" sz="2400" b="1" dirty="0">
                  <a:latin typeface="华文楷体" panose="02010600040101010101" pitchFamily="2" charset="-122"/>
                </a:rPr>
                <a:t>基本概念</a:t>
              </a:r>
            </a:p>
          </p:txBody>
        </p:sp>
        <p:sp>
          <p:nvSpPr>
            <p:cNvPr id="16433" name="Text Box 13">
              <a:extLst>
                <a:ext uri="{FF2B5EF4-FFF2-40B4-BE49-F238E27FC236}">
                  <a16:creationId xmlns:a16="http://schemas.microsoft.com/office/drawing/2014/main" id="{DE99595F-DCCC-4D13-9BB5-BA441E637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166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1</a:t>
              </a:r>
            </a:p>
          </p:txBody>
        </p:sp>
      </p:grpSp>
      <p:grpSp>
        <p:nvGrpSpPr>
          <p:cNvPr id="16389" name="Group 32">
            <a:extLst>
              <a:ext uri="{FF2B5EF4-FFF2-40B4-BE49-F238E27FC236}">
                <a16:creationId xmlns:a16="http://schemas.microsoft.com/office/drawing/2014/main" id="{C2F33FC3-2795-46FC-A636-D92B3780632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187576"/>
            <a:ext cx="5410200" cy="665163"/>
            <a:chOff x="1152" y="1680"/>
            <a:chExt cx="3408" cy="419"/>
          </a:xfrm>
        </p:grpSpPr>
        <p:grpSp>
          <p:nvGrpSpPr>
            <p:cNvPr id="16423" name="Group 7">
              <a:extLst>
                <a:ext uri="{FF2B5EF4-FFF2-40B4-BE49-F238E27FC236}">
                  <a16:creationId xmlns:a16="http://schemas.microsoft.com/office/drawing/2014/main" id="{1D3A42A2-9203-45D6-972E-800C58114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1" y="2656"/>
              <a:chExt cx="1547" cy="1350"/>
            </a:xfrm>
          </p:grpSpPr>
          <p:sp>
            <p:nvSpPr>
              <p:cNvPr id="16427" name="AutoShape 8">
                <a:extLst>
                  <a:ext uri="{FF2B5EF4-FFF2-40B4-BE49-F238E27FC236}">
                    <a16:creationId xmlns:a16="http://schemas.microsoft.com/office/drawing/2014/main" id="{148168D4-AE61-4480-B38D-BF76D4F41C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4" y="2679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8" name="AutoShape 9">
                <a:extLst>
                  <a:ext uri="{FF2B5EF4-FFF2-40B4-BE49-F238E27FC236}">
                    <a16:creationId xmlns:a16="http://schemas.microsoft.com/office/drawing/2014/main" id="{36A35041-6063-4E73-9BC9-A26BAC4E5F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1" y="2656"/>
                <a:ext cx="1534" cy="1327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9" name="AutoShape 10">
                <a:extLst>
                  <a:ext uri="{FF2B5EF4-FFF2-40B4-BE49-F238E27FC236}">
                    <a16:creationId xmlns:a16="http://schemas.microsoft.com/office/drawing/2014/main" id="{9C6FD9BE-883D-4CD8-A618-045D58066D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1" y="2733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24" name="Line 14">
              <a:extLst>
                <a:ext uri="{FF2B5EF4-FFF2-40B4-BE49-F238E27FC236}">
                  <a16:creationId xmlns:a16="http://schemas.microsoft.com/office/drawing/2014/main" id="{C27346BD-F6CF-4D1E-9808-FAF856553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Text Box 15">
              <a:extLst>
                <a:ext uri="{FF2B5EF4-FFF2-40B4-BE49-F238E27FC236}">
                  <a16:creationId xmlns:a16="http://schemas.microsoft.com/office/drawing/2014/main" id="{5C97C54C-C834-4F1B-9EEE-F0E8F84BF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728"/>
              <a:ext cx="10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</a:rPr>
                <a:t>决策树归纳</a:t>
              </a:r>
            </a:p>
          </p:txBody>
        </p:sp>
        <p:sp>
          <p:nvSpPr>
            <p:cNvPr id="16426" name="Text Box 16">
              <a:extLst>
                <a:ext uri="{FF2B5EF4-FFF2-40B4-BE49-F238E27FC236}">
                  <a16:creationId xmlns:a16="http://schemas.microsoft.com/office/drawing/2014/main" id="{2C2FB517-EEC8-4646-BBB1-7CB3DF2001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1742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2</a:t>
              </a:r>
            </a:p>
          </p:txBody>
        </p:sp>
      </p:grpSp>
      <p:grpSp>
        <p:nvGrpSpPr>
          <p:cNvPr id="16390" name="Group 33">
            <a:extLst>
              <a:ext uri="{FF2B5EF4-FFF2-40B4-BE49-F238E27FC236}">
                <a16:creationId xmlns:a16="http://schemas.microsoft.com/office/drawing/2014/main" id="{D513269A-EC45-4E6B-9F51-828278F22C7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979738"/>
            <a:ext cx="5410200" cy="665162"/>
            <a:chOff x="1152" y="2242"/>
            <a:chExt cx="3408" cy="419"/>
          </a:xfrm>
        </p:grpSpPr>
        <p:grpSp>
          <p:nvGrpSpPr>
            <p:cNvPr id="16416" name="Group 17">
              <a:extLst>
                <a:ext uri="{FF2B5EF4-FFF2-40B4-BE49-F238E27FC236}">
                  <a16:creationId xmlns:a16="http://schemas.microsoft.com/office/drawing/2014/main" id="{50753BEC-0D32-451F-B782-F5870F65E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20" name="AutoShape 18">
                <a:extLst>
                  <a:ext uri="{FF2B5EF4-FFF2-40B4-BE49-F238E27FC236}">
                    <a16:creationId xmlns:a16="http://schemas.microsoft.com/office/drawing/2014/main" id="{A2B2EDC0-C25A-4A71-B4D9-025EB7CFE4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21" name="AutoShape 19">
                <a:extLst>
                  <a:ext uri="{FF2B5EF4-FFF2-40B4-BE49-F238E27FC236}">
                    <a16:creationId xmlns:a16="http://schemas.microsoft.com/office/drawing/2014/main" id="{816759DC-9CCD-4847-8F93-A17E3C657D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1A15C10A-9936-4CD9-AD6B-16B80BF41C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7" name="Line 25">
              <a:extLst>
                <a:ext uri="{FF2B5EF4-FFF2-40B4-BE49-F238E27FC236}">
                  <a16:creationId xmlns:a16="http://schemas.microsoft.com/office/drawing/2014/main" id="{471EE9B2-0324-432D-9824-AFD30DA26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Text Box 26">
              <a:extLst>
                <a:ext uri="{FF2B5EF4-FFF2-40B4-BE49-F238E27FC236}">
                  <a16:creationId xmlns:a16="http://schemas.microsoft.com/office/drawing/2014/main" id="{7C5144C3-0E31-4CB6-A0FD-8035C9EAA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贝叶斯分类方法</a:t>
              </a:r>
            </a:p>
          </p:txBody>
        </p:sp>
        <p:sp>
          <p:nvSpPr>
            <p:cNvPr id="16419" name="Text Box 27">
              <a:extLst>
                <a:ext uri="{FF2B5EF4-FFF2-40B4-BE49-F238E27FC236}">
                  <a16:creationId xmlns:a16="http://schemas.microsoft.com/office/drawing/2014/main" id="{F3051319-CEA7-46D4-9E8A-FE36EE3136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3</a:t>
              </a:r>
            </a:p>
          </p:txBody>
        </p:sp>
      </p:grpSp>
      <p:grpSp>
        <p:nvGrpSpPr>
          <p:cNvPr id="16391" name="Group 34">
            <a:extLst>
              <a:ext uri="{FF2B5EF4-FFF2-40B4-BE49-F238E27FC236}">
                <a16:creationId xmlns:a16="http://schemas.microsoft.com/office/drawing/2014/main" id="{A4CD6183-C600-48DC-8F30-11F1F1F62F15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771901"/>
            <a:ext cx="5410200" cy="665163"/>
            <a:chOff x="1152" y="2818"/>
            <a:chExt cx="3408" cy="419"/>
          </a:xfrm>
        </p:grpSpPr>
        <p:grpSp>
          <p:nvGrpSpPr>
            <p:cNvPr id="16409" name="Group 21">
              <a:extLst>
                <a:ext uri="{FF2B5EF4-FFF2-40B4-BE49-F238E27FC236}">
                  <a16:creationId xmlns:a16="http://schemas.microsoft.com/office/drawing/2014/main" id="{1C3E77E0-21AD-4ADD-B50B-AAE068373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413" name="AutoShape 22">
                <a:extLst>
                  <a:ext uri="{FF2B5EF4-FFF2-40B4-BE49-F238E27FC236}">
                    <a16:creationId xmlns:a16="http://schemas.microsoft.com/office/drawing/2014/main" id="{F0CDEA5E-E60C-4218-89F4-A4E7328E75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14" name="AutoShape 23">
                <a:extLst>
                  <a:ext uri="{FF2B5EF4-FFF2-40B4-BE49-F238E27FC236}">
                    <a16:creationId xmlns:a16="http://schemas.microsoft.com/office/drawing/2014/main" id="{089D78E6-A000-49C4-BAC5-0CDCAA3732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3C408E49-E0E4-4199-98A0-51BCDE3814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10" name="Line 28">
              <a:extLst>
                <a:ext uri="{FF2B5EF4-FFF2-40B4-BE49-F238E27FC236}">
                  <a16:creationId xmlns:a16="http://schemas.microsoft.com/office/drawing/2014/main" id="{5BBDB498-1154-4F4D-881D-24E99955E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Text Box 29">
              <a:extLst>
                <a:ext uri="{FF2B5EF4-FFF2-40B4-BE49-F238E27FC236}">
                  <a16:creationId xmlns:a16="http://schemas.microsoft.com/office/drawing/2014/main" id="{CCBE822E-2EC9-4625-B8C7-A4D0D8B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400" b="1">
                <a:latin typeface="华文楷体" panose="02010600040101010101" pitchFamily="2" charset="-122"/>
              </a:endParaRPr>
            </a:p>
          </p:txBody>
        </p:sp>
        <p:sp>
          <p:nvSpPr>
            <p:cNvPr id="16412" name="Text Box 30">
              <a:extLst>
                <a:ext uri="{FF2B5EF4-FFF2-40B4-BE49-F238E27FC236}">
                  <a16:creationId xmlns:a16="http://schemas.microsoft.com/office/drawing/2014/main" id="{E0565C2E-44B8-42DD-AE50-E072A901B1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4</a:t>
              </a:r>
            </a:p>
          </p:txBody>
        </p:sp>
      </p:grpSp>
      <p:grpSp>
        <p:nvGrpSpPr>
          <p:cNvPr id="16392" name="Group 33">
            <a:extLst>
              <a:ext uri="{FF2B5EF4-FFF2-40B4-BE49-F238E27FC236}">
                <a16:creationId xmlns:a16="http://schemas.microsoft.com/office/drawing/2014/main" id="{12F9A770-3569-488B-93DD-0352E64F15F2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4564063"/>
            <a:ext cx="5410200" cy="665162"/>
            <a:chOff x="1152" y="2242"/>
            <a:chExt cx="3408" cy="419"/>
          </a:xfrm>
        </p:grpSpPr>
        <p:grpSp>
          <p:nvGrpSpPr>
            <p:cNvPr id="16402" name="Group 17">
              <a:extLst>
                <a:ext uri="{FF2B5EF4-FFF2-40B4-BE49-F238E27FC236}">
                  <a16:creationId xmlns:a16="http://schemas.microsoft.com/office/drawing/2014/main" id="{A7F96E00-3CEA-42B0-BE65-FBC91326B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16406" name="AutoShape 18">
                <a:extLst>
                  <a:ext uri="{FF2B5EF4-FFF2-40B4-BE49-F238E27FC236}">
                    <a16:creationId xmlns:a16="http://schemas.microsoft.com/office/drawing/2014/main" id="{3F5F58E0-2F25-411D-AAE0-1A9E1EB44C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7" name="AutoShape 19">
                <a:extLst>
                  <a:ext uri="{FF2B5EF4-FFF2-40B4-BE49-F238E27FC236}">
                    <a16:creationId xmlns:a16="http://schemas.microsoft.com/office/drawing/2014/main" id="{1C09873C-563E-43E8-9B28-BE8902341B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4BA56595-FB58-4A4A-B444-E80734B93C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403" name="Line 25">
              <a:extLst>
                <a:ext uri="{FF2B5EF4-FFF2-40B4-BE49-F238E27FC236}">
                  <a16:creationId xmlns:a16="http://schemas.microsoft.com/office/drawing/2014/main" id="{1BD4DD53-54F9-420D-B357-216A64E1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Text Box 26">
              <a:extLst>
                <a:ext uri="{FF2B5EF4-FFF2-40B4-BE49-F238E27FC236}">
                  <a16:creationId xmlns:a16="http://schemas.microsoft.com/office/drawing/2014/main" id="{88F71E0B-BBFA-4026-A1B8-57FD63456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90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模型评估与选择</a:t>
              </a:r>
            </a:p>
          </p:txBody>
        </p:sp>
        <p:sp>
          <p:nvSpPr>
            <p:cNvPr id="16405" name="Text Box 27">
              <a:extLst>
                <a:ext uri="{FF2B5EF4-FFF2-40B4-BE49-F238E27FC236}">
                  <a16:creationId xmlns:a16="http://schemas.microsoft.com/office/drawing/2014/main" id="{C569D1A0-13DB-4652-ABEF-B5C6D8DEA7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30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5</a:t>
              </a:r>
            </a:p>
          </p:txBody>
        </p:sp>
      </p:grpSp>
      <p:grpSp>
        <p:nvGrpSpPr>
          <p:cNvPr id="16393" name="Group 34">
            <a:extLst>
              <a:ext uri="{FF2B5EF4-FFF2-40B4-BE49-F238E27FC236}">
                <a16:creationId xmlns:a16="http://schemas.microsoft.com/office/drawing/2014/main" id="{6580D95D-365A-492D-BDE5-96D388F82F50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5356226"/>
            <a:ext cx="5410200" cy="665163"/>
            <a:chOff x="1152" y="2818"/>
            <a:chExt cx="3408" cy="419"/>
          </a:xfrm>
        </p:grpSpPr>
        <p:grpSp>
          <p:nvGrpSpPr>
            <p:cNvPr id="16395" name="Group 21">
              <a:extLst>
                <a:ext uri="{FF2B5EF4-FFF2-40B4-BE49-F238E27FC236}">
                  <a16:creationId xmlns:a16="http://schemas.microsoft.com/office/drawing/2014/main" id="{FF7C9D9E-4091-4BCE-A195-55AF71FF3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16399" name="AutoShape 22">
                <a:extLst>
                  <a:ext uri="{FF2B5EF4-FFF2-40B4-BE49-F238E27FC236}">
                    <a16:creationId xmlns:a16="http://schemas.microsoft.com/office/drawing/2014/main" id="{3A42F23E-A3C8-45B1-BC85-A9B2A21580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16400" name="AutoShape 23">
                <a:extLst>
                  <a:ext uri="{FF2B5EF4-FFF2-40B4-BE49-F238E27FC236}">
                    <a16:creationId xmlns:a16="http://schemas.microsoft.com/office/drawing/2014/main" id="{8BC02BE9-ECD9-4635-8F4D-E977964B2A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5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 algn="just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2pPr>
                <a:lvl3pPr marL="1143000" indent="-228600" algn="just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 b="1">
                  <a:latin typeface="华文楷体" panose="02010600040101010101" pitchFamily="2" charset="-122"/>
                </a:endParaRPr>
              </a:p>
            </p:txBody>
          </p:sp>
          <p:sp>
            <p:nvSpPr>
              <p:cNvPr id="51" name="AutoShape 24">
                <a:extLst>
                  <a:ext uri="{FF2B5EF4-FFF2-40B4-BE49-F238E27FC236}">
                    <a16:creationId xmlns:a16="http://schemas.microsoft.com/office/drawing/2014/main" id="{6234C2B4-50D4-4DB5-B6AF-BD2B5CF25C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1" lang="zh-CN" altLang="en-US" sz="2400" b="1">
                  <a:latin typeface="华文楷体" pitchFamily="2" charset="-122"/>
                  <a:ea typeface="华文楷体" pitchFamily="2" charset="-122"/>
                </a:endParaRPr>
              </a:p>
            </p:txBody>
          </p:sp>
        </p:grpSp>
        <p:sp>
          <p:nvSpPr>
            <p:cNvPr id="16396" name="Line 28">
              <a:extLst>
                <a:ext uri="{FF2B5EF4-FFF2-40B4-BE49-F238E27FC236}">
                  <a16:creationId xmlns:a16="http://schemas.microsoft.com/office/drawing/2014/main" id="{140DD28F-C2DA-4E63-AFF2-CBB38AA8B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Text Box 29">
              <a:extLst>
                <a:ext uri="{FF2B5EF4-FFF2-40B4-BE49-F238E27FC236}">
                  <a16:creationId xmlns:a16="http://schemas.microsoft.com/office/drawing/2014/main" id="{C59035A9-8FAA-4188-A331-3EDE8787A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866"/>
              <a:ext cx="20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华文楷体" panose="02010600040101010101" pitchFamily="2" charset="-122"/>
                </a:rPr>
                <a:t>提高分类准确率的技术</a:t>
              </a:r>
            </a:p>
          </p:txBody>
        </p:sp>
        <p:sp>
          <p:nvSpPr>
            <p:cNvPr id="16398" name="Text Box 30">
              <a:extLst>
                <a:ext uri="{FF2B5EF4-FFF2-40B4-BE49-F238E27FC236}">
                  <a16:creationId xmlns:a16="http://schemas.microsoft.com/office/drawing/2014/main" id="{4A631316-3613-46C4-B05D-847FAEC86E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9" y="288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 algn="just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2pPr>
              <a:lvl3pPr marL="1143000" indent="-228600" algn="just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400" b="1">
                  <a:solidFill>
                    <a:schemeClr val="bg1"/>
                  </a:solidFill>
                  <a:latin typeface="华文楷体" panose="02010600040101010101" pitchFamily="2" charset="-122"/>
                </a:rPr>
                <a:t>6</a:t>
              </a:r>
            </a:p>
          </p:txBody>
        </p:sp>
      </p:grpSp>
      <p:sp>
        <p:nvSpPr>
          <p:cNvPr id="16394" name="Text Box 26">
            <a:extLst>
              <a:ext uri="{FF2B5EF4-FFF2-40B4-BE49-F238E27FC236}">
                <a16:creationId xmlns:a16="http://schemas.microsoft.com/office/drawing/2014/main" id="{2359C566-6DD6-4F03-B92E-9C27BCEC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428" y="3831632"/>
            <a:ext cx="14670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5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 algn="just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 algn="just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buNone/>
            </a:pPr>
            <a:r>
              <a:rPr lang="zh-CN" altLang="en-US" b="1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32155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151">
        <p:blinds dir="vert"/>
      </p:transition>
    </mc:Choice>
    <mc:Fallback xmlns="">
      <p:transition spd="slow" advTm="16151">
        <p:blinds dir="vert"/>
      </p:transition>
    </mc:Fallback>
  </mc:AlternateContent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4970</TotalTime>
  <Words>2806</Words>
  <Application>Microsoft Office PowerPoint</Application>
  <PresentationFormat>宽屏</PresentationFormat>
  <Paragraphs>903</Paragraphs>
  <Slides>45</Slides>
  <Notes>18</Notes>
  <HiddenSlides>0</HiddenSlides>
  <MMClips>1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72" baseType="lpstr">
      <vt:lpstr>Gulim</vt:lpstr>
      <vt:lpstr>新細明體</vt:lpstr>
      <vt:lpstr>DengXian</vt:lpstr>
      <vt:lpstr>DengXian</vt:lpstr>
      <vt:lpstr>等线 Light</vt:lpstr>
      <vt:lpstr>华文楷体</vt:lpstr>
      <vt:lpstr>楷体</vt:lpstr>
      <vt:lpstr>楷体_GB2312</vt:lpstr>
      <vt:lpstr>SimSun</vt:lpstr>
      <vt:lpstr>SimSun</vt:lpstr>
      <vt:lpstr>微软雅黑</vt:lpstr>
      <vt:lpstr>微软雅黑</vt:lpstr>
      <vt:lpstr>Arial</vt:lpstr>
      <vt:lpstr>Calibri</vt:lpstr>
      <vt:lpstr>Calibri Light</vt:lpstr>
      <vt:lpstr>Century Gothic</vt:lpstr>
      <vt:lpstr>Marlett</vt:lpstr>
      <vt:lpstr>Segoe UI Light</vt:lpstr>
      <vt:lpstr>Tahoma</vt:lpstr>
      <vt:lpstr>Times New Roman</vt:lpstr>
      <vt:lpstr>Wingdings</vt:lpstr>
      <vt:lpstr>Wingdings 2</vt:lpstr>
      <vt:lpstr>OfficePLUS</vt:lpstr>
      <vt:lpstr>Office Theme</vt:lpstr>
      <vt:lpstr>公式</vt:lpstr>
      <vt:lpstr>Worksheet</vt:lpstr>
      <vt:lpstr>Equation</vt:lpstr>
      <vt:lpstr>PowerPoint 演示文稿</vt:lpstr>
      <vt:lpstr>分类问题、预测问题</vt:lpstr>
      <vt:lpstr>分类和预测的典型应用</vt:lpstr>
      <vt:lpstr>分类</vt:lpstr>
      <vt:lpstr>什么是分类，什么是预测(1/2)</vt:lpstr>
      <vt:lpstr>什么是分类，什么是预测(2/2)</vt:lpstr>
      <vt:lpstr>数据分类过程(1/2)</vt:lpstr>
      <vt:lpstr>数据分类过程(2/2)</vt:lpstr>
      <vt:lpstr>分类</vt:lpstr>
      <vt:lpstr>决策树归纳(1/2)</vt:lpstr>
      <vt:lpstr>决策树归纳(2/2)</vt:lpstr>
      <vt:lpstr>ID3算法：Iterative Dichotomiser（迭代二分器）</vt:lpstr>
      <vt:lpstr>ID3算法局限性</vt:lpstr>
      <vt:lpstr>Classification And Regression Tree(CART)</vt:lpstr>
      <vt:lpstr>由训练元组归纳决策树的基本算法(1/3)</vt:lpstr>
      <vt:lpstr>由训练元组归纳决策树的基本算法(2/3)</vt:lpstr>
      <vt:lpstr>由训练元组归纳决策树的基本算法(3/3)</vt:lpstr>
      <vt:lpstr>根据分裂准则划分元组的三种可能性</vt:lpstr>
      <vt:lpstr>例子(1/2)</vt:lpstr>
      <vt:lpstr>例子(2/2)</vt:lpstr>
      <vt:lpstr>属性选择度量</vt:lpstr>
      <vt:lpstr>信息增益(1/2) (ID3/C4.5)</vt:lpstr>
      <vt:lpstr>信息增益(2/2)</vt:lpstr>
      <vt:lpstr>使用信息增益进行决策树归纳(1/3)</vt:lpstr>
      <vt:lpstr>使用信息增益进行决策树归纳(2/3)</vt:lpstr>
      <vt:lpstr>使用信息增益进行决策树归纳(3/3)</vt:lpstr>
      <vt:lpstr>决策树</vt:lpstr>
      <vt:lpstr>连续值属性的信息增益</vt:lpstr>
      <vt:lpstr>增益率(C4.5)</vt:lpstr>
      <vt:lpstr>Gini指标(CART)1/2</vt:lpstr>
      <vt:lpstr>Gini指标(CART)2/2</vt:lpstr>
      <vt:lpstr>Sklearn  CART 参数</vt:lpstr>
      <vt:lpstr>属性选择度量比较</vt:lpstr>
      <vt:lpstr>树剪枝</vt:lpstr>
      <vt:lpstr>树剪枝例子</vt:lpstr>
      <vt:lpstr>可伸缩性与决策树归纳(1/7)</vt:lpstr>
      <vt:lpstr>可伸缩性与决策树归纳(2/7)</vt:lpstr>
      <vt:lpstr>可伸缩性与决策树归纳(3/7)</vt:lpstr>
      <vt:lpstr>可伸缩性与决策树归纳(4/7)</vt:lpstr>
      <vt:lpstr>可伸缩性与决策树归纳(5/7)</vt:lpstr>
      <vt:lpstr>可伸缩性与决策树归纳(6/7)</vt:lpstr>
      <vt:lpstr>可伸缩性与决策树归纳(7/7)</vt:lpstr>
      <vt:lpstr>决策树归纳的可视化挖掘-PBC</vt:lpstr>
      <vt:lpstr>决策树小结</vt:lpstr>
      <vt:lpstr>分类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Tony Wang</dc:creator>
  <cp:lastModifiedBy>bnu</cp:lastModifiedBy>
  <cp:revision>328</cp:revision>
  <dcterms:created xsi:type="dcterms:W3CDTF">2020-03-01T08:28:02Z</dcterms:created>
  <dcterms:modified xsi:type="dcterms:W3CDTF">2023-04-06T15:55:03Z</dcterms:modified>
</cp:coreProperties>
</file>